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leway"/>
      <p:regular r:id="rId34"/>
      <p:bold r:id="rId35"/>
      <p:italic r:id="rId36"/>
      <p:boldItalic r:id="rId37"/>
    </p:embeddedFont>
    <p:embeddedFont>
      <p:font typeface="Nunito"/>
      <p:regular r:id="rId38"/>
      <p:bold r:id="rId39"/>
      <p:italic r:id="rId40"/>
      <p:boldItalic r:id="rId41"/>
    </p:embeddedFont>
    <p:embeddedFont>
      <p:font typeface="Lato"/>
      <p:regular r:id="rId42"/>
      <p:bold r:id="rId43"/>
      <p:italic r:id="rId44"/>
      <p:boldItalic r:id="rId45"/>
    </p:embeddedFont>
    <p:embeddedFont>
      <p:font typeface="Maven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1E0AA18-3DEF-4B3F-B305-953B37C598F3}">
  <a:tblStyle styleId="{91E0AA18-3DEF-4B3F-B305-953B37C598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Nunito-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46" Type="http://schemas.openxmlformats.org/officeDocument/2006/relationships/font" Target="fonts/MavenPro-regular.fntdata"/><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avenPro-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bold.fntdata"/><Relationship Id="rId12" Type="http://schemas.openxmlformats.org/officeDocument/2006/relationships/slide" Target="slides/slide6.xml"/><Relationship Id="rId34" Type="http://schemas.openxmlformats.org/officeDocument/2006/relationships/font" Target="fonts/Raleway-regular.fntdata"/><Relationship Id="rId15" Type="http://schemas.openxmlformats.org/officeDocument/2006/relationships/slide" Target="slides/slide9.xml"/><Relationship Id="rId37" Type="http://schemas.openxmlformats.org/officeDocument/2006/relationships/font" Target="fonts/Raleway-boldItalic.fntdata"/><Relationship Id="rId14" Type="http://schemas.openxmlformats.org/officeDocument/2006/relationships/slide" Target="slides/slide8.xml"/><Relationship Id="rId36" Type="http://schemas.openxmlformats.org/officeDocument/2006/relationships/font" Target="fonts/Raleway-italic.fntdata"/><Relationship Id="rId17" Type="http://schemas.openxmlformats.org/officeDocument/2006/relationships/slide" Target="slides/slide11.xml"/><Relationship Id="rId39" Type="http://schemas.openxmlformats.org/officeDocument/2006/relationships/font" Target="fonts/Nunito-bold.fntdata"/><Relationship Id="rId16" Type="http://schemas.openxmlformats.org/officeDocument/2006/relationships/slide" Target="slides/slide10.xml"/><Relationship Id="rId38" Type="http://schemas.openxmlformats.org/officeDocument/2006/relationships/font" Target="fonts/Nuni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4d21dae3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4d21dae3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4dd0800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4dd0800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4d21dae3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4d21dae3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4d21dae3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4d21dae3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4d21dae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4d21dae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4dd08003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4dd08003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47a15dca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47a15dca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447a15dc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447a15dc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7a15dca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7a15dca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48e1904e7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48e1904e7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4d21dae3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4d21dae3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48e1904e7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48e1904e7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48e1904e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48e1904e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44d21dae3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4d21dae3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2e7ed8217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2e7ed8217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32dae34c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32dae34c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4dd0800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4dd0800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32dae34c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32dae34c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4d21dae3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4d21dae3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0.png"/><Relationship Id="rId13" Type="http://schemas.openxmlformats.org/officeDocument/2006/relationships/image" Target="../media/image70.png"/><Relationship Id="rId12"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92.png"/><Relationship Id="rId5" Type="http://schemas.openxmlformats.org/officeDocument/2006/relationships/image" Target="../media/image17.png"/><Relationship Id="rId6" Type="http://schemas.openxmlformats.org/officeDocument/2006/relationships/image" Target="../media/image25.png"/><Relationship Id="rId7" Type="http://schemas.openxmlformats.org/officeDocument/2006/relationships/image" Target="../media/image80.png"/><Relationship Id="rId8" Type="http://schemas.openxmlformats.org/officeDocument/2006/relationships/image" Target="../media/image81.png"/></Relationships>
</file>

<file path=ppt/slides/_rels/slide11.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83.png"/><Relationship Id="rId13" Type="http://schemas.openxmlformats.org/officeDocument/2006/relationships/image" Target="../media/image58.png"/><Relationship Id="rId12" Type="http://schemas.openxmlformats.org/officeDocument/2006/relationships/image" Target="../media/image90.png"/><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91.png"/><Relationship Id="rId5" Type="http://schemas.openxmlformats.org/officeDocument/2006/relationships/image" Target="../media/image17.png"/><Relationship Id="rId6" Type="http://schemas.openxmlformats.org/officeDocument/2006/relationships/image" Target="../media/image78.png"/><Relationship Id="rId7" Type="http://schemas.openxmlformats.org/officeDocument/2006/relationships/image" Target="../media/image88.png"/><Relationship Id="rId8"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37.png"/><Relationship Id="rId7" Type="http://schemas.openxmlformats.org/officeDocument/2006/relationships/image" Target="../media/image27.png"/><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67.png"/><Relationship Id="rId13" Type="http://schemas.openxmlformats.org/officeDocument/2006/relationships/image" Target="../media/image26.png"/><Relationship Id="rId12"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21.png"/><Relationship Id="rId14" Type="http://schemas.openxmlformats.org/officeDocument/2006/relationships/image" Target="../media/image55.png"/><Relationship Id="rId5" Type="http://schemas.openxmlformats.org/officeDocument/2006/relationships/image" Target="../media/image17.png"/><Relationship Id="rId6" Type="http://schemas.openxmlformats.org/officeDocument/2006/relationships/image" Target="../media/image39.png"/><Relationship Id="rId7" Type="http://schemas.openxmlformats.org/officeDocument/2006/relationships/image" Target="../media/image24.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0.png"/><Relationship Id="rId13" Type="http://schemas.openxmlformats.org/officeDocument/2006/relationships/image" Target="../media/image31.jpg"/><Relationship Id="rId12"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2.jpg"/><Relationship Id="rId4" Type="http://schemas.openxmlformats.org/officeDocument/2006/relationships/image" Target="../media/image1.png"/><Relationship Id="rId9" Type="http://schemas.openxmlformats.org/officeDocument/2006/relationships/image" Target="../media/image41.jpg"/><Relationship Id="rId15" Type="http://schemas.openxmlformats.org/officeDocument/2006/relationships/image" Target="../media/image47.jpg"/><Relationship Id="rId14" Type="http://schemas.openxmlformats.org/officeDocument/2006/relationships/image" Target="../media/image22.png"/><Relationship Id="rId17" Type="http://schemas.openxmlformats.org/officeDocument/2006/relationships/image" Target="../media/image42.png"/><Relationship Id="rId16" Type="http://schemas.openxmlformats.org/officeDocument/2006/relationships/image" Target="../media/image43.png"/><Relationship Id="rId5" Type="http://schemas.openxmlformats.org/officeDocument/2006/relationships/image" Target="../media/image12.png"/><Relationship Id="rId19" Type="http://schemas.openxmlformats.org/officeDocument/2006/relationships/image" Target="../media/image45.png"/><Relationship Id="rId6" Type="http://schemas.openxmlformats.org/officeDocument/2006/relationships/image" Target="../media/image17.png"/><Relationship Id="rId18" Type="http://schemas.openxmlformats.org/officeDocument/2006/relationships/image" Target="../media/image49.png"/><Relationship Id="rId7" Type="http://schemas.openxmlformats.org/officeDocument/2006/relationships/image" Target="../media/image82.jp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40.png"/><Relationship Id="rId5" Type="http://schemas.openxmlformats.org/officeDocument/2006/relationships/image" Target="../media/image17.png"/><Relationship Id="rId6" Type="http://schemas.openxmlformats.org/officeDocument/2006/relationships/image" Target="../media/image50.png"/><Relationship Id="rId7" Type="http://schemas.openxmlformats.org/officeDocument/2006/relationships/image" Target="../media/image54.png"/><Relationship Id="rId8"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38.jpg"/><Relationship Id="rId7" Type="http://schemas.openxmlformats.org/officeDocument/2006/relationships/image" Target="../media/image65.jpg"/><Relationship Id="rId8" Type="http://schemas.openxmlformats.org/officeDocument/2006/relationships/image" Target="../media/image6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53.jpg"/><Relationship Id="rId5" Type="http://schemas.openxmlformats.org/officeDocument/2006/relationships/image" Target="../media/image17.png"/><Relationship Id="rId6" Type="http://schemas.openxmlformats.org/officeDocument/2006/relationships/image" Target="../media/image52.jpg"/><Relationship Id="rId7" Type="http://schemas.openxmlformats.org/officeDocument/2006/relationships/image" Target="../media/image66.jpg"/><Relationship Id="rId8" Type="http://schemas.openxmlformats.org/officeDocument/2006/relationships/image" Target="../media/image4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56.jpg"/><Relationship Id="rId7" Type="http://schemas.openxmlformats.org/officeDocument/2006/relationships/image" Target="../media/image85.jpg"/><Relationship Id="rId8" Type="http://schemas.openxmlformats.org/officeDocument/2006/relationships/image" Target="../media/image5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94.png"/><Relationship Id="rId7" Type="http://schemas.openxmlformats.org/officeDocument/2006/relationships/image" Target="../media/image93.png"/></Relationships>
</file>

<file path=ppt/slides/_rels/slide21.xml.rels><?xml version="1.0" encoding="UTF-8" standalone="yes"?><Relationships xmlns="http://schemas.openxmlformats.org/package/2006/relationships"><Relationship Id="rId11" Type="http://schemas.openxmlformats.org/officeDocument/2006/relationships/image" Target="../media/image53.jpg"/><Relationship Id="rId10" Type="http://schemas.openxmlformats.org/officeDocument/2006/relationships/image" Target="../media/image48.jpg"/><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38.jpg"/><Relationship Id="rId5" Type="http://schemas.openxmlformats.org/officeDocument/2006/relationships/image" Target="../media/image17.png"/><Relationship Id="rId6" Type="http://schemas.openxmlformats.org/officeDocument/2006/relationships/image" Target="../media/image71.png"/><Relationship Id="rId7" Type="http://schemas.openxmlformats.org/officeDocument/2006/relationships/image" Target="../media/image68.png"/><Relationship Id="rId8" Type="http://schemas.openxmlformats.org/officeDocument/2006/relationships/image" Target="../media/image7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97.png"/><Relationship Id="rId4" Type="http://schemas.openxmlformats.org/officeDocument/2006/relationships/image" Target="../media/image1.png"/><Relationship Id="rId9" Type="http://schemas.openxmlformats.org/officeDocument/2006/relationships/image" Target="../media/image60.png"/><Relationship Id="rId5" Type="http://schemas.openxmlformats.org/officeDocument/2006/relationships/image" Target="../media/image12.png"/><Relationship Id="rId6" Type="http://schemas.openxmlformats.org/officeDocument/2006/relationships/image" Target="../media/image75.png"/><Relationship Id="rId7" Type="http://schemas.openxmlformats.org/officeDocument/2006/relationships/image" Target="../media/image61.png"/><Relationship Id="rId8"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0" Type="http://schemas.openxmlformats.org/officeDocument/2006/relationships/image" Target="../media/image86.png"/><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79.png"/><Relationship Id="rId4" Type="http://schemas.openxmlformats.org/officeDocument/2006/relationships/image" Target="../media/image1.png"/><Relationship Id="rId9" Type="http://schemas.openxmlformats.org/officeDocument/2006/relationships/image" Target="../media/image73.png"/><Relationship Id="rId5" Type="http://schemas.openxmlformats.org/officeDocument/2006/relationships/image" Target="../media/image12.png"/><Relationship Id="rId6" Type="http://schemas.openxmlformats.org/officeDocument/2006/relationships/image" Target="../media/image74.png"/><Relationship Id="rId7" Type="http://schemas.openxmlformats.org/officeDocument/2006/relationships/image" Target="../media/image72.png"/><Relationship Id="rId8"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44.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98.png"/><Relationship Id="rId5" Type="http://schemas.openxmlformats.org/officeDocument/2006/relationships/image" Target="../media/image17.png"/><Relationship Id="rId6" Type="http://schemas.openxmlformats.org/officeDocument/2006/relationships/image" Target="../media/image69.png"/><Relationship Id="rId7" Type="http://schemas.openxmlformats.org/officeDocument/2006/relationships/image" Target="../media/image84.png"/><Relationship Id="rId8"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3535"/>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Cat Burglar</a:t>
            </a:r>
            <a:endParaRPr sz="60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Game Dev Sim</a:t>
            </a:r>
            <a:endParaRPr b="1" sz="2400"/>
          </a:p>
        </p:txBody>
      </p:sp>
      <p:pic>
        <p:nvPicPr>
          <p:cNvPr id="279" name="Google Shape;279;p13"/>
          <p:cNvPicPr preferRelativeResize="0"/>
          <p:nvPr/>
        </p:nvPicPr>
        <p:blipFill>
          <a:blip r:embed="rId3">
            <a:alphaModFix/>
          </a:blip>
          <a:stretch>
            <a:fillRect/>
          </a:stretch>
        </p:blipFill>
        <p:spPr>
          <a:xfrm>
            <a:off x="6172825" y="1119000"/>
            <a:ext cx="1020925" cy="1030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380" name="Shape 380"/>
        <p:cNvGrpSpPr/>
        <p:nvPr/>
      </p:nvGrpSpPr>
      <p:grpSpPr>
        <a:xfrm>
          <a:off x="0" y="0"/>
          <a:ext cx="0" cy="0"/>
          <a:chOff x="0" y="0"/>
          <a:chExt cx="0" cy="0"/>
        </a:xfrm>
      </p:grpSpPr>
      <p:sp>
        <p:nvSpPr>
          <p:cNvPr id="381" name="Google Shape;381;p22"/>
          <p:cNvSpPr/>
          <p:nvPr/>
        </p:nvSpPr>
        <p:spPr>
          <a:xfrm>
            <a:off x="3826750" y="770900"/>
            <a:ext cx="1656300" cy="22836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Concept Images: Character</a:t>
            </a:r>
            <a:endParaRPr>
              <a:solidFill>
                <a:schemeClr val="accent3"/>
              </a:solidFill>
            </a:endParaRPr>
          </a:p>
        </p:txBody>
      </p:sp>
      <p:grpSp>
        <p:nvGrpSpPr>
          <p:cNvPr id="383" name="Google Shape;383;p22"/>
          <p:cNvGrpSpPr/>
          <p:nvPr/>
        </p:nvGrpSpPr>
        <p:grpSpPr>
          <a:xfrm>
            <a:off x="8041809" y="116302"/>
            <a:ext cx="957596" cy="546990"/>
            <a:chOff x="205400" y="-7331524"/>
            <a:chExt cx="2212050" cy="2737689"/>
          </a:xfrm>
        </p:grpSpPr>
        <p:pic>
          <p:nvPicPr>
            <p:cNvPr id="384" name="Google Shape;384;p22"/>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385" name="Google Shape;385;p22"/>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386" name="Google Shape;386;p22"/>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387" name="Google Shape;387;p22"/>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id="388" name="Google Shape;388;p22"/>
          <p:cNvPicPr preferRelativeResize="0"/>
          <p:nvPr/>
        </p:nvPicPr>
        <p:blipFill rotWithShape="1">
          <a:blip r:embed="rId6">
            <a:alphaModFix/>
          </a:blip>
          <a:srcRect b="0" l="10380" r="-10380" t="0"/>
          <a:stretch/>
        </p:blipFill>
        <p:spPr>
          <a:xfrm>
            <a:off x="701163" y="982577"/>
            <a:ext cx="1546634" cy="2173025"/>
          </a:xfrm>
          <a:prstGeom prst="rect">
            <a:avLst/>
          </a:prstGeom>
          <a:noFill/>
          <a:ln>
            <a:noFill/>
          </a:ln>
        </p:spPr>
      </p:pic>
      <p:pic>
        <p:nvPicPr>
          <p:cNvPr id="389" name="Google Shape;389;p22"/>
          <p:cNvPicPr preferRelativeResize="0"/>
          <p:nvPr/>
        </p:nvPicPr>
        <p:blipFill>
          <a:blip r:embed="rId7">
            <a:alphaModFix/>
          </a:blip>
          <a:stretch>
            <a:fillRect/>
          </a:stretch>
        </p:blipFill>
        <p:spPr>
          <a:xfrm>
            <a:off x="2247805" y="917522"/>
            <a:ext cx="1597907" cy="2093584"/>
          </a:xfrm>
          <a:prstGeom prst="rect">
            <a:avLst/>
          </a:prstGeom>
          <a:noFill/>
          <a:ln>
            <a:noFill/>
          </a:ln>
        </p:spPr>
      </p:pic>
      <p:pic>
        <p:nvPicPr>
          <p:cNvPr id="390" name="Google Shape;390;p22"/>
          <p:cNvPicPr preferRelativeResize="0"/>
          <p:nvPr/>
        </p:nvPicPr>
        <p:blipFill>
          <a:blip r:embed="rId8">
            <a:alphaModFix/>
          </a:blip>
          <a:stretch>
            <a:fillRect/>
          </a:stretch>
        </p:blipFill>
        <p:spPr>
          <a:xfrm>
            <a:off x="-209994" y="2896076"/>
            <a:ext cx="1658550" cy="2173023"/>
          </a:xfrm>
          <a:prstGeom prst="rect">
            <a:avLst/>
          </a:prstGeom>
          <a:noFill/>
          <a:ln>
            <a:noFill/>
          </a:ln>
        </p:spPr>
      </p:pic>
      <p:pic>
        <p:nvPicPr>
          <p:cNvPr id="391" name="Google Shape;391;p22"/>
          <p:cNvPicPr preferRelativeResize="0"/>
          <p:nvPr/>
        </p:nvPicPr>
        <p:blipFill rotWithShape="1">
          <a:blip r:embed="rId9">
            <a:alphaModFix/>
          </a:blip>
          <a:srcRect b="0" l="10599" r="4265" t="0"/>
          <a:stretch/>
        </p:blipFill>
        <p:spPr>
          <a:xfrm>
            <a:off x="1316625" y="2793925"/>
            <a:ext cx="1597900" cy="2377325"/>
          </a:xfrm>
          <a:prstGeom prst="rect">
            <a:avLst/>
          </a:prstGeom>
          <a:noFill/>
          <a:ln>
            <a:noFill/>
          </a:ln>
        </p:spPr>
      </p:pic>
      <p:pic>
        <p:nvPicPr>
          <p:cNvPr id="392" name="Google Shape;392;p22"/>
          <p:cNvPicPr preferRelativeResize="0"/>
          <p:nvPr/>
        </p:nvPicPr>
        <p:blipFill>
          <a:blip r:embed="rId10">
            <a:alphaModFix/>
          </a:blip>
          <a:stretch>
            <a:fillRect/>
          </a:stretch>
        </p:blipFill>
        <p:spPr>
          <a:xfrm>
            <a:off x="3722413" y="802500"/>
            <a:ext cx="1752956" cy="2220425"/>
          </a:xfrm>
          <a:prstGeom prst="rect">
            <a:avLst/>
          </a:prstGeom>
          <a:noFill/>
          <a:ln>
            <a:noFill/>
          </a:ln>
        </p:spPr>
      </p:pic>
      <p:pic>
        <p:nvPicPr>
          <p:cNvPr id="393" name="Google Shape;393;p22"/>
          <p:cNvPicPr preferRelativeResize="0"/>
          <p:nvPr/>
        </p:nvPicPr>
        <p:blipFill>
          <a:blip r:embed="rId11">
            <a:alphaModFix/>
          </a:blip>
          <a:stretch>
            <a:fillRect/>
          </a:stretch>
        </p:blipFill>
        <p:spPr>
          <a:xfrm>
            <a:off x="2972888" y="2765875"/>
            <a:ext cx="1921125" cy="2433425"/>
          </a:xfrm>
          <a:prstGeom prst="rect">
            <a:avLst/>
          </a:prstGeom>
          <a:noFill/>
          <a:ln>
            <a:noFill/>
          </a:ln>
        </p:spPr>
      </p:pic>
      <p:pic>
        <p:nvPicPr>
          <p:cNvPr id="394" name="Google Shape;394;p22"/>
          <p:cNvPicPr preferRelativeResize="0"/>
          <p:nvPr/>
        </p:nvPicPr>
        <p:blipFill>
          <a:blip r:embed="rId12">
            <a:alphaModFix/>
          </a:blip>
          <a:stretch>
            <a:fillRect/>
          </a:stretch>
        </p:blipFill>
        <p:spPr>
          <a:xfrm>
            <a:off x="4644948" y="2793925"/>
            <a:ext cx="1752950" cy="2220403"/>
          </a:xfrm>
          <a:prstGeom prst="rect">
            <a:avLst/>
          </a:prstGeom>
          <a:noFill/>
          <a:ln>
            <a:noFill/>
          </a:ln>
        </p:spPr>
      </p:pic>
      <p:pic>
        <p:nvPicPr>
          <p:cNvPr id="395" name="Google Shape;395;p22"/>
          <p:cNvPicPr preferRelativeResize="0"/>
          <p:nvPr/>
        </p:nvPicPr>
        <p:blipFill>
          <a:blip r:embed="rId13">
            <a:alphaModFix/>
          </a:blip>
          <a:stretch>
            <a:fillRect/>
          </a:stretch>
        </p:blipFill>
        <p:spPr>
          <a:xfrm>
            <a:off x="5421050" y="675662"/>
            <a:ext cx="1752950" cy="2220396"/>
          </a:xfrm>
          <a:prstGeom prst="rect">
            <a:avLst/>
          </a:prstGeom>
          <a:noFill/>
          <a:ln>
            <a:noFill/>
          </a:ln>
        </p:spPr>
      </p:pic>
      <p:pic>
        <p:nvPicPr>
          <p:cNvPr id="396" name="Google Shape;396;p22"/>
          <p:cNvPicPr preferRelativeResize="0"/>
          <p:nvPr/>
        </p:nvPicPr>
        <p:blipFill>
          <a:blip r:embed="rId14">
            <a:alphaModFix/>
          </a:blip>
          <a:stretch>
            <a:fillRect/>
          </a:stretch>
        </p:blipFill>
        <p:spPr>
          <a:xfrm>
            <a:off x="6779050" y="2834214"/>
            <a:ext cx="1752950" cy="2296736"/>
          </a:xfrm>
          <a:prstGeom prst="rect">
            <a:avLst/>
          </a:prstGeom>
          <a:noFill/>
          <a:ln>
            <a:noFill/>
          </a:ln>
        </p:spPr>
      </p:pic>
      <p:sp>
        <p:nvSpPr>
          <p:cNvPr id="397" name="Google Shape;397;p22"/>
          <p:cNvSpPr txBox="1"/>
          <p:nvPr/>
        </p:nvSpPr>
        <p:spPr>
          <a:xfrm>
            <a:off x="30750" y="675675"/>
            <a:ext cx="2149500" cy="30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Maven Pro"/>
              <a:buChar char="●"/>
            </a:pPr>
            <a:r>
              <a:rPr lang="en" sz="1000">
                <a:solidFill>
                  <a:schemeClr val="lt1"/>
                </a:solidFill>
                <a:latin typeface="Maven Pro"/>
                <a:ea typeface="Maven Pro"/>
                <a:cs typeface="Maven Pro"/>
                <a:sym typeface="Maven Pro"/>
              </a:rPr>
              <a:t>Stylised cats wearing balaclavas.</a:t>
            </a:r>
            <a:endParaRPr sz="1000">
              <a:solidFill>
                <a:schemeClr val="lt1"/>
              </a:solidFill>
              <a:latin typeface="Maven Pro"/>
              <a:ea typeface="Maven Pro"/>
              <a:cs typeface="Maven Pro"/>
              <a:sym typeface="Maven Pro"/>
            </a:endParaRPr>
          </a:p>
        </p:txBody>
      </p:sp>
      <p:sp>
        <p:nvSpPr>
          <p:cNvPr id="398" name="Google Shape;398;p22"/>
          <p:cNvSpPr txBox="1"/>
          <p:nvPr/>
        </p:nvSpPr>
        <p:spPr>
          <a:xfrm>
            <a:off x="6580775" y="2418300"/>
            <a:ext cx="2495100" cy="592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Maven Pro"/>
              <a:buChar char="●"/>
            </a:pPr>
            <a:r>
              <a:rPr lang="en" sz="1000">
                <a:solidFill>
                  <a:schemeClr val="lt1"/>
                </a:solidFill>
                <a:latin typeface="Maven Pro"/>
                <a:ea typeface="Maven Pro"/>
                <a:cs typeface="Maven Pro"/>
                <a:sym typeface="Maven Pro"/>
              </a:rPr>
              <a:t>Colour tests, natural colour and unnatural colours.</a:t>
            </a:r>
            <a:endParaRPr sz="1000">
              <a:solidFill>
                <a:schemeClr val="lt1"/>
              </a:solidFill>
              <a:latin typeface="Maven Pro"/>
              <a:ea typeface="Maven Pro"/>
              <a:cs typeface="Maven Pro"/>
              <a:sym typeface="Maven Pro"/>
            </a:endParaRPr>
          </a:p>
        </p:txBody>
      </p:sp>
      <p:sp>
        <p:nvSpPr>
          <p:cNvPr id="399" name="Google Shape;399;p22"/>
          <p:cNvSpPr txBox="1"/>
          <p:nvPr/>
        </p:nvSpPr>
        <p:spPr>
          <a:xfrm>
            <a:off x="6580775" y="1289463"/>
            <a:ext cx="1466400" cy="818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Maven Pro"/>
              <a:buChar char="●"/>
            </a:pPr>
            <a:r>
              <a:rPr lang="en" sz="1000">
                <a:solidFill>
                  <a:schemeClr val="lt1"/>
                </a:solidFill>
                <a:latin typeface="Maven Pro"/>
                <a:ea typeface="Maven Pro"/>
                <a:cs typeface="Maven Pro"/>
                <a:sym typeface="Maven Pro"/>
              </a:rPr>
              <a:t>Simple facial expressions + simple fur patterns. For co-op, change fur colours.</a:t>
            </a:r>
            <a:endParaRPr sz="1000">
              <a:solidFill>
                <a:schemeClr val="lt1"/>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403" name="Shape 403"/>
        <p:cNvGrpSpPr/>
        <p:nvPr/>
      </p:nvGrpSpPr>
      <p:grpSpPr>
        <a:xfrm>
          <a:off x="0" y="0"/>
          <a:ext cx="0" cy="0"/>
          <a:chOff x="0" y="0"/>
          <a:chExt cx="0" cy="0"/>
        </a:xfrm>
      </p:grpSpPr>
      <p:sp>
        <p:nvSpPr>
          <p:cNvPr id="404" name="Google Shape;404;p23"/>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Concept Images: Enemy</a:t>
            </a:r>
            <a:endParaRPr>
              <a:solidFill>
                <a:schemeClr val="accent3"/>
              </a:solidFill>
            </a:endParaRPr>
          </a:p>
        </p:txBody>
      </p:sp>
      <p:grpSp>
        <p:nvGrpSpPr>
          <p:cNvPr id="405" name="Google Shape;405;p23"/>
          <p:cNvGrpSpPr/>
          <p:nvPr/>
        </p:nvGrpSpPr>
        <p:grpSpPr>
          <a:xfrm>
            <a:off x="8041809" y="116302"/>
            <a:ext cx="957596" cy="546990"/>
            <a:chOff x="205400" y="-7331524"/>
            <a:chExt cx="2212050" cy="2737689"/>
          </a:xfrm>
        </p:grpSpPr>
        <p:pic>
          <p:nvPicPr>
            <p:cNvPr id="406" name="Google Shape;406;p23"/>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407" name="Google Shape;407;p23"/>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408" name="Google Shape;408;p23"/>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409" name="Google Shape;409;p23"/>
          <p:cNvPicPr preferRelativeResize="0"/>
          <p:nvPr/>
        </p:nvPicPr>
        <p:blipFill>
          <a:blip r:embed="rId5">
            <a:alphaModFix/>
          </a:blip>
          <a:stretch>
            <a:fillRect/>
          </a:stretch>
        </p:blipFill>
        <p:spPr>
          <a:xfrm>
            <a:off x="7861251" y="749175"/>
            <a:ext cx="535350" cy="540301"/>
          </a:xfrm>
          <a:prstGeom prst="rect">
            <a:avLst/>
          </a:prstGeom>
          <a:noFill/>
          <a:ln>
            <a:noFill/>
          </a:ln>
        </p:spPr>
      </p:pic>
      <p:sp>
        <p:nvSpPr>
          <p:cNvPr id="410" name="Google Shape;410;p23"/>
          <p:cNvSpPr txBox="1"/>
          <p:nvPr/>
        </p:nvSpPr>
        <p:spPr>
          <a:xfrm>
            <a:off x="5216475" y="1132900"/>
            <a:ext cx="1466400" cy="818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Maven Pro"/>
              <a:buChar char="●"/>
            </a:pPr>
            <a:r>
              <a:rPr lang="en" sz="1000">
                <a:solidFill>
                  <a:schemeClr val="lt1"/>
                </a:solidFill>
                <a:latin typeface="Maven Pro"/>
                <a:ea typeface="Maven Pro"/>
                <a:cs typeface="Maven Pro"/>
                <a:sym typeface="Maven Pro"/>
              </a:rPr>
              <a:t>Rip ears + tail off cat model so I won’t have to make a third rig.</a:t>
            </a:r>
            <a:endParaRPr sz="1000">
              <a:solidFill>
                <a:schemeClr val="lt1"/>
              </a:solidFill>
              <a:latin typeface="Maven Pro"/>
              <a:ea typeface="Maven Pro"/>
              <a:cs typeface="Maven Pro"/>
              <a:sym typeface="Maven Pro"/>
            </a:endParaRPr>
          </a:p>
        </p:txBody>
      </p:sp>
      <p:pic>
        <p:nvPicPr>
          <p:cNvPr id="411" name="Google Shape;411;p23"/>
          <p:cNvPicPr preferRelativeResize="0"/>
          <p:nvPr/>
        </p:nvPicPr>
        <p:blipFill>
          <a:blip r:embed="rId6">
            <a:alphaModFix/>
          </a:blip>
          <a:stretch>
            <a:fillRect/>
          </a:stretch>
        </p:blipFill>
        <p:spPr>
          <a:xfrm>
            <a:off x="283100" y="838975"/>
            <a:ext cx="1693275" cy="2255224"/>
          </a:xfrm>
          <a:prstGeom prst="rect">
            <a:avLst/>
          </a:prstGeom>
          <a:noFill/>
          <a:ln>
            <a:noFill/>
          </a:ln>
        </p:spPr>
      </p:pic>
      <p:pic>
        <p:nvPicPr>
          <p:cNvPr id="412" name="Google Shape;412;p23"/>
          <p:cNvPicPr preferRelativeResize="0"/>
          <p:nvPr/>
        </p:nvPicPr>
        <p:blipFill>
          <a:blip r:embed="rId7">
            <a:alphaModFix/>
          </a:blip>
          <a:stretch>
            <a:fillRect/>
          </a:stretch>
        </p:blipFill>
        <p:spPr>
          <a:xfrm>
            <a:off x="1705775" y="838975"/>
            <a:ext cx="1591901" cy="2120200"/>
          </a:xfrm>
          <a:prstGeom prst="rect">
            <a:avLst/>
          </a:prstGeom>
          <a:noFill/>
          <a:ln>
            <a:noFill/>
          </a:ln>
        </p:spPr>
      </p:pic>
      <p:pic>
        <p:nvPicPr>
          <p:cNvPr id="413" name="Google Shape;413;p23"/>
          <p:cNvPicPr preferRelativeResize="0"/>
          <p:nvPr/>
        </p:nvPicPr>
        <p:blipFill>
          <a:blip r:embed="rId8">
            <a:alphaModFix/>
          </a:blip>
          <a:stretch>
            <a:fillRect/>
          </a:stretch>
        </p:blipFill>
        <p:spPr>
          <a:xfrm>
            <a:off x="3232000" y="722787"/>
            <a:ext cx="1766375" cy="2352575"/>
          </a:xfrm>
          <a:prstGeom prst="rect">
            <a:avLst/>
          </a:prstGeom>
          <a:noFill/>
          <a:ln>
            <a:noFill/>
          </a:ln>
        </p:spPr>
      </p:pic>
      <p:pic>
        <p:nvPicPr>
          <p:cNvPr id="414" name="Google Shape;414;p23"/>
          <p:cNvPicPr preferRelativeResize="0"/>
          <p:nvPr/>
        </p:nvPicPr>
        <p:blipFill>
          <a:blip r:embed="rId9">
            <a:alphaModFix/>
          </a:blip>
          <a:stretch>
            <a:fillRect/>
          </a:stretch>
        </p:blipFill>
        <p:spPr>
          <a:xfrm>
            <a:off x="182025" y="2492351"/>
            <a:ext cx="1895425" cy="2524475"/>
          </a:xfrm>
          <a:prstGeom prst="rect">
            <a:avLst/>
          </a:prstGeom>
          <a:noFill/>
          <a:ln>
            <a:noFill/>
          </a:ln>
        </p:spPr>
      </p:pic>
      <p:pic>
        <p:nvPicPr>
          <p:cNvPr id="415" name="Google Shape;415;p23"/>
          <p:cNvPicPr preferRelativeResize="0"/>
          <p:nvPr/>
        </p:nvPicPr>
        <p:blipFill>
          <a:blip r:embed="rId10">
            <a:alphaModFix/>
          </a:blip>
          <a:stretch>
            <a:fillRect/>
          </a:stretch>
        </p:blipFill>
        <p:spPr>
          <a:xfrm>
            <a:off x="1650687" y="2724150"/>
            <a:ext cx="1702083" cy="2266951"/>
          </a:xfrm>
          <a:prstGeom prst="rect">
            <a:avLst/>
          </a:prstGeom>
          <a:noFill/>
          <a:ln>
            <a:noFill/>
          </a:ln>
        </p:spPr>
      </p:pic>
      <p:pic>
        <p:nvPicPr>
          <p:cNvPr id="416" name="Google Shape;416;p23"/>
          <p:cNvPicPr preferRelativeResize="0"/>
          <p:nvPr/>
        </p:nvPicPr>
        <p:blipFill>
          <a:blip r:embed="rId11">
            <a:alphaModFix/>
          </a:blip>
          <a:stretch>
            <a:fillRect/>
          </a:stretch>
        </p:blipFill>
        <p:spPr>
          <a:xfrm>
            <a:off x="3232000" y="2724150"/>
            <a:ext cx="1702083" cy="2266951"/>
          </a:xfrm>
          <a:prstGeom prst="rect">
            <a:avLst/>
          </a:prstGeom>
          <a:noFill/>
          <a:ln>
            <a:noFill/>
          </a:ln>
        </p:spPr>
      </p:pic>
      <p:pic>
        <p:nvPicPr>
          <p:cNvPr id="417" name="Google Shape;417;p23"/>
          <p:cNvPicPr preferRelativeResize="0"/>
          <p:nvPr/>
        </p:nvPicPr>
        <p:blipFill>
          <a:blip r:embed="rId12">
            <a:alphaModFix/>
          </a:blip>
          <a:stretch>
            <a:fillRect/>
          </a:stretch>
        </p:blipFill>
        <p:spPr>
          <a:xfrm>
            <a:off x="4626275" y="1951599"/>
            <a:ext cx="2431898" cy="3238950"/>
          </a:xfrm>
          <a:prstGeom prst="rect">
            <a:avLst/>
          </a:prstGeom>
          <a:noFill/>
          <a:ln>
            <a:noFill/>
          </a:ln>
        </p:spPr>
      </p:pic>
      <p:pic>
        <p:nvPicPr>
          <p:cNvPr id="418" name="Google Shape;418;p23"/>
          <p:cNvPicPr preferRelativeResize="0"/>
          <p:nvPr/>
        </p:nvPicPr>
        <p:blipFill>
          <a:blip r:embed="rId13">
            <a:alphaModFix/>
          </a:blip>
          <a:stretch>
            <a:fillRect/>
          </a:stretch>
        </p:blipFill>
        <p:spPr>
          <a:xfrm>
            <a:off x="6682875" y="1881400"/>
            <a:ext cx="2397950" cy="3193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422" name="Shape 422"/>
        <p:cNvGrpSpPr/>
        <p:nvPr/>
      </p:nvGrpSpPr>
      <p:grpSpPr>
        <a:xfrm>
          <a:off x="0" y="0"/>
          <a:ext cx="0" cy="0"/>
          <a:chOff x="0" y="0"/>
          <a:chExt cx="0" cy="0"/>
        </a:xfrm>
      </p:grpSpPr>
      <p:sp>
        <p:nvSpPr>
          <p:cNvPr id="423" name="Google Shape;423;p24"/>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Concept Images: Dog</a:t>
            </a:r>
            <a:endParaRPr>
              <a:solidFill>
                <a:schemeClr val="accent3"/>
              </a:solidFill>
            </a:endParaRPr>
          </a:p>
        </p:txBody>
      </p:sp>
      <p:grpSp>
        <p:nvGrpSpPr>
          <p:cNvPr id="424" name="Google Shape;424;p24"/>
          <p:cNvGrpSpPr/>
          <p:nvPr/>
        </p:nvGrpSpPr>
        <p:grpSpPr>
          <a:xfrm>
            <a:off x="8041809" y="116302"/>
            <a:ext cx="957596" cy="546990"/>
            <a:chOff x="205400" y="-7331524"/>
            <a:chExt cx="2212050" cy="2737689"/>
          </a:xfrm>
        </p:grpSpPr>
        <p:pic>
          <p:nvPicPr>
            <p:cNvPr id="425" name="Google Shape;425;p24"/>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426" name="Google Shape;426;p24"/>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427" name="Google Shape;427;p24"/>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428" name="Google Shape;428;p24"/>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id="429" name="Google Shape;429;p24"/>
          <p:cNvPicPr preferRelativeResize="0"/>
          <p:nvPr/>
        </p:nvPicPr>
        <p:blipFill>
          <a:blip r:embed="rId6">
            <a:alphaModFix/>
          </a:blip>
          <a:stretch>
            <a:fillRect/>
          </a:stretch>
        </p:blipFill>
        <p:spPr>
          <a:xfrm>
            <a:off x="179850" y="2229825"/>
            <a:ext cx="2379225" cy="1849600"/>
          </a:xfrm>
          <a:prstGeom prst="rect">
            <a:avLst/>
          </a:prstGeom>
          <a:noFill/>
          <a:ln>
            <a:noFill/>
          </a:ln>
        </p:spPr>
      </p:pic>
      <p:pic>
        <p:nvPicPr>
          <p:cNvPr id="430" name="Google Shape;430;p24"/>
          <p:cNvPicPr preferRelativeResize="0"/>
          <p:nvPr/>
        </p:nvPicPr>
        <p:blipFill>
          <a:blip r:embed="rId7">
            <a:alphaModFix/>
          </a:blip>
          <a:stretch>
            <a:fillRect/>
          </a:stretch>
        </p:blipFill>
        <p:spPr>
          <a:xfrm>
            <a:off x="2005375" y="1123550"/>
            <a:ext cx="3631850" cy="2823400"/>
          </a:xfrm>
          <a:prstGeom prst="rect">
            <a:avLst/>
          </a:prstGeom>
          <a:noFill/>
          <a:ln>
            <a:noFill/>
          </a:ln>
        </p:spPr>
      </p:pic>
      <p:pic>
        <p:nvPicPr>
          <p:cNvPr id="431" name="Google Shape;431;p24"/>
          <p:cNvPicPr preferRelativeResize="0"/>
          <p:nvPr/>
        </p:nvPicPr>
        <p:blipFill>
          <a:blip r:embed="rId8">
            <a:alphaModFix/>
          </a:blip>
          <a:stretch>
            <a:fillRect/>
          </a:stretch>
        </p:blipFill>
        <p:spPr>
          <a:xfrm>
            <a:off x="5168025" y="1289475"/>
            <a:ext cx="3338000" cy="2594950"/>
          </a:xfrm>
          <a:prstGeom prst="rect">
            <a:avLst/>
          </a:prstGeom>
          <a:noFill/>
          <a:ln>
            <a:noFill/>
          </a:ln>
        </p:spPr>
      </p:pic>
      <p:sp>
        <p:nvSpPr>
          <p:cNvPr id="432" name="Google Shape;432;p24"/>
          <p:cNvSpPr txBox="1"/>
          <p:nvPr/>
        </p:nvSpPr>
        <p:spPr>
          <a:xfrm>
            <a:off x="811288" y="3884425"/>
            <a:ext cx="14082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Sausage Dog</a:t>
            </a:r>
            <a:endParaRPr>
              <a:solidFill>
                <a:schemeClr val="lt1"/>
              </a:solidFill>
              <a:latin typeface="Maven Pro"/>
              <a:ea typeface="Maven Pro"/>
              <a:cs typeface="Maven Pro"/>
              <a:sym typeface="Maven Pro"/>
            </a:endParaRPr>
          </a:p>
        </p:txBody>
      </p:sp>
      <p:sp>
        <p:nvSpPr>
          <p:cNvPr id="433" name="Google Shape;433;p24"/>
          <p:cNvSpPr txBox="1"/>
          <p:nvPr/>
        </p:nvSpPr>
        <p:spPr>
          <a:xfrm>
            <a:off x="3117200" y="3946950"/>
            <a:ext cx="1537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Golden Retriever</a:t>
            </a:r>
            <a:endParaRPr>
              <a:solidFill>
                <a:schemeClr val="lt1"/>
              </a:solidFill>
              <a:latin typeface="Maven Pro"/>
              <a:ea typeface="Maven Pro"/>
              <a:cs typeface="Maven Pro"/>
              <a:sym typeface="Maven Pro"/>
            </a:endParaRPr>
          </a:p>
        </p:txBody>
      </p:sp>
      <p:sp>
        <p:nvSpPr>
          <p:cNvPr id="434" name="Google Shape;434;p24"/>
          <p:cNvSpPr txBox="1"/>
          <p:nvPr/>
        </p:nvSpPr>
        <p:spPr>
          <a:xfrm>
            <a:off x="6151425" y="3946950"/>
            <a:ext cx="16770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German Shepherd</a:t>
            </a:r>
            <a:endParaRPr>
              <a:solidFill>
                <a:schemeClr val="lt1"/>
              </a:solidFill>
              <a:latin typeface="Maven Pro"/>
              <a:ea typeface="Maven Pro"/>
              <a:cs typeface="Maven Pro"/>
              <a:sym typeface="Maven Pro"/>
            </a:endParaRPr>
          </a:p>
        </p:txBody>
      </p:sp>
      <p:sp>
        <p:nvSpPr>
          <p:cNvPr id="435" name="Google Shape;435;p24"/>
          <p:cNvSpPr txBox="1"/>
          <p:nvPr/>
        </p:nvSpPr>
        <p:spPr>
          <a:xfrm>
            <a:off x="283100" y="865875"/>
            <a:ext cx="5631300" cy="30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Maven Pro"/>
              <a:buChar char="●"/>
            </a:pPr>
            <a:r>
              <a:rPr lang="en" sz="1000">
                <a:solidFill>
                  <a:schemeClr val="lt1"/>
                </a:solidFill>
                <a:latin typeface="Maven Pro"/>
                <a:ea typeface="Maven Pro"/>
                <a:cs typeface="Maven Pro"/>
                <a:sym typeface="Maven Pro"/>
              </a:rPr>
              <a:t>Simple model to match the cat model + simple environment. Easier to rig + animate.</a:t>
            </a:r>
            <a:endParaRPr sz="1000">
              <a:solidFill>
                <a:schemeClr val="lt1"/>
              </a:solidFill>
              <a:latin typeface="Maven Pro"/>
              <a:ea typeface="Maven Pro"/>
              <a:cs typeface="Maven Pro"/>
              <a:sym typeface="Maven Pro"/>
            </a:endParaRPr>
          </a:p>
          <a:p>
            <a:pPr indent="-292100" lvl="0" marL="457200" rtl="0" algn="l">
              <a:spcBef>
                <a:spcPts val="0"/>
              </a:spcBef>
              <a:spcAft>
                <a:spcPts val="0"/>
              </a:spcAft>
              <a:buClr>
                <a:schemeClr val="lt1"/>
              </a:buClr>
              <a:buSzPts val="1000"/>
              <a:buFont typeface="Maven Pro"/>
              <a:buChar char="●"/>
            </a:pPr>
            <a:r>
              <a:rPr lang="en" sz="1000">
                <a:solidFill>
                  <a:schemeClr val="lt1"/>
                </a:solidFill>
                <a:latin typeface="Maven Pro"/>
                <a:ea typeface="Maven Pro"/>
                <a:cs typeface="Maven Pro"/>
                <a:sym typeface="Maven Pro"/>
              </a:rPr>
              <a:t>Different dog silhouettes.</a:t>
            </a:r>
            <a:endParaRPr sz="1000">
              <a:solidFill>
                <a:schemeClr val="lt1"/>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439" name="Shape 439"/>
        <p:cNvGrpSpPr/>
        <p:nvPr/>
      </p:nvGrpSpPr>
      <p:grpSpPr>
        <a:xfrm>
          <a:off x="0" y="0"/>
          <a:ext cx="0" cy="0"/>
          <a:chOff x="0" y="0"/>
          <a:chExt cx="0" cy="0"/>
        </a:xfrm>
      </p:grpSpPr>
      <p:sp>
        <p:nvSpPr>
          <p:cNvPr id="440" name="Google Shape;440;p25"/>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Reference: User Interface</a:t>
            </a:r>
            <a:endParaRPr>
              <a:solidFill>
                <a:schemeClr val="accent3"/>
              </a:solidFill>
            </a:endParaRPr>
          </a:p>
        </p:txBody>
      </p:sp>
      <p:grpSp>
        <p:nvGrpSpPr>
          <p:cNvPr id="441" name="Google Shape;441;p25"/>
          <p:cNvGrpSpPr/>
          <p:nvPr/>
        </p:nvGrpSpPr>
        <p:grpSpPr>
          <a:xfrm>
            <a:off x="8041809" y="116302"/>
            <a:ext cx="957596" cy="546990"/>
            <a:chOff x="205400" y="-7331524"/>
            <a:chExt cx="2212050" cy="2737689"/>
          </a:xfrm>
        </p:grpSpPr>
        <p:pic>
          <p:nvPicPr>
            <p:cNvPr id="442" name="Google Shape;442;p25"/>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443" name="Google Shape;443;p25"/>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444" name="Google Shape;444;p25"/>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445" name="Google Shape;445;p25"/>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id="446" name="Google Shape;446;p25"/>
          <p:cNvPicPr preferRelativeResize="0"/>
          <p:nvPr/>
        </p:nvPicPr>
        <p:blipFill>
          <a:blip r:embed="rId6">
            <a:alphaModFix/>
          </a:blip>
          <a:stretch>
            <a:fillRect/>
          </a:stretch>
        </p:blipFill>
        <p:spPr>
          <a:xfrm>
            <a:off x="283100" y="933025"/>
            <a:ext cx="2067365" cy="1162890"/>
          </a:xfrm>
          <a:prstGeom prst="rect">
            <a:avLst/>
          </a:prstGeom>
          <a:noFill/>
          <a:ln>
            <a:noFill/>
          </a:ln>
        </p:spPr>
      </p:pic>
      <p:pic>
        <p:nvPicPr>
          <p:cNvPr id="447" name="Google Shape;447;p25"/>
          <p:cNvPicPr preferRelativeResize="0"/>
          <p:nvPr/>
        </p:nvPicPr>
        <p:blipFill>
          <a:blip r:embed="rId7">
            <a:alphaModFix/>
          </a:blip>
          <a:stretch>
            <a:fillRect/>
          </a:stretch>
        </p:blipFill>
        <p:spPr>
          <a:xfrm>
            <a:off x="283100" y="2181889"/>
            <a:ext cx="2067363" cy="1290935"/>
          </a:xfrm>
          <a:prstGeom prst="rect">
            <a:avLst/>
          </a:prstGeom>
          <a:noFill/>
          <a:ln>
            <a:noFill/>
          </a:ln>
        </p:spPr>
      </p:pic>
      <p:pic>
        <p:nvPicPr>
          <p:cNvPr id="448" name="Google Shape;448;p25"/>
          <p:cNvPicPr preferRelativeResize="0"/>
          <p:nvPr/>
        </p:nvPicPr>
        <p:blipFill>
          <a:blip r:embed="rId8">
            <a:alphaModFix/>
          </a:blip>
          <a:stretch>
            <a:fillRect/>
          </a:stretch>
        </p:blipFill>
        <p:spPr>
          <a:xfrm>
            <a:off x="2455985" y="933025"/>
            <a:ext cx="2067366" cy="1162139"/>
          </a:xfrm>
          <a:prstGeom prst="rect">
            <a:avLst/>
          </a:prstGeom>
          <a:noFill/>
          <a:ln>
            <a:noFill/>
          </a:ln>
        </p:spPr>
      </p:pic>
      <p:pic>
        <p:nvPicPr>
          <p:cNvPr id="449" name="Google Shape;449;p25"/>
          <p:cNvPicPr preferRelativeResize="0"/>
          <p:nvPr/>
        </p:nvPicPr>
        <p:blipFill>
          <a:blip r:embed="rId9">
            <a:alphaModFix/>
          </a:blip>
          <a:stretch>
            <a:fillRect/>
          </a:stretch>
        </p:blipFill>
        <p:spPr>
          <a:xfrm>
            <a:off x="2455985" y="2181889"/>
            <a:ext cx="2067365" cy="1290938"/>
          </a:xfrm>
          <a:prstGeom prst="rect">
            <a:avLst/>
          </a:prstGeom>
          <a:noFill/>
          <a:ln>
            <a:noFill/>
          </a:ln>
        </p:spPr>
      </p:pic>
      <p:pic>
        <p:nvPicPr>
          <p:cNvPr id="450" name="Google Shape;450;p25"/>
          <p:cNvPicPr preferRelativeResize="0"/>
          <p:nvPr/>
        </p:nvPicPr>
        <p:blipFill>
          <a:blip r:embed="rId10">
            <a:alphaModFix/>
          </a:blip>
          <a:stretch>
            <a:fillRect/>
          </a:stretch>
        </p:blipFill>
        <p:spPr>
          <a:xfrm>
            <a:off x="283100" y="3558800"/>
            <a:ext cx="2067374" cy="1290925"/>
          </a:xfrm>
          <a:prstGeom prst="rect">
            <a:avLst/>
          </a:prstGeom>
          <a:noFill/>
          <a:ln>
            <a:noFill/>
          </a:ln>
        </p:spPr>
      </p:pic>
      <p:pic>
        <p:nvPicPr>
          <p:cNvPr id="451" name="Google Shape;451;p25"/>
          <p:cNvPicPr preferRelativeResize="0"/>
          <p:nvPr/>
        </p:nvPicPr>
        <p:blipFill>
          <a:blip r:embed="rId11">
            <a:alphaModFix/>
          </a:blip>
          <a:stretch>
            <a:fillRect/>
          </a:stretch>
        </p:blipFill>
        <p:spPr>
          <a:xfrm>
            <a:off x="2456638" y="3559551"/>
            <a:ext cx="2066050" cy="1290924"/>
          </a:xfrm>
          <a:prstGeom prst="rect">
            <a:avLst/>
          </a:prstGeom>
          <a:noFill/>
          <a:ln>
            <a:noFill/>
          </a:ln>
        </p:spPr>
      </p:pic>
      <p:pic>
        <p:nvPicPr>
          <p:cNvPr id="452" name="Google Shape;452;p25"/>
          <p:cNvPicPr preferRelativeResize="0"/>
          <p:nvPr/>
        </p:nvPicPr>
        <p:blipFill>
          <a:blip r:embed="rId12">
            <a:alphaModFix/>
          </a:blip>
          <a:stretch>
            <a:fillRect/>
          </a:stretch>
        </p:blipFill>
        <p:spPr>
          <a:xfrm>
            <a:off x="4628850" y="3559550"/>
            <a:ext cx="2066026" cy="1290924"/>
          </a:xfrm>
          <a:prstGeom prst="rect">
            <a:avLst/>
          </a:prstGeom>
          <a:noFill/>
          <a:ln>
            <a:noFill/>
          </a:ln>
        </p:spPr>
      </p:pic>
      <p:pic>
        <p:nvPicPr>
          <p:cNvPr id="453" name="Google Shape;453;p25"/>
          <p:cNvPicPr preferRelativeResize="0"/>
          <p:nvPr/>
        </p:nvPicPr>
        <p:blipFill>
          <a:blip r:embed="rId13">
            <a:alphaModFix/>
          </a:blip>
          <a:stretch>
            <a:fillRect/>
          </a:stretch>
        </p:blipFill>
        <p:spPr>
          <a:xfrm>
            <a:off x="4628850" y="2181901"/>
            <a:ext cx="2066026" cy="1290925"/>
          </a:xfrm>
          <a:prstGeom prst="rect">
            <a:avLst/>
          </a:prstGeom>
          <a:noFill/>
          <a:ln>
            <a:noFill/>
          </a:ln>
        </p:spPr>
      </p:pic>
      <p:pic>
        <p:nvPicPr>
          <p:cNvPr id="454" name="Google Shape;454;p25"/>
          <p:cNvPicPr preferRelativeResize="0"/>
          <p:nvPr/>
        </p:nvPicPr>
        <p:blipFill>
          <a:blip r:embed="rId14">
            <a:alphaModFix/>
          </a:blip>
          <a:stretch>
            <a:fillRect/>
          </a:stretch>
        </p:blipFill>
        <p:spPr>
          <a:xfrm>
            <a:off x="6848675" y="3558800"/>
            <a:ext cx="2066026" cy="1290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458" name="Shape 458"/>
        <p:cNvGrpSpPr/>
        <p:nvPr/>
      </p:nvGrpSpPr>
      <p:grpSpPr>
        <a:xfrm>
          <a:off x="0" y="0"/>
          <a:ext cx="0" cy="0"/>
          <a:chOff x="0" y="0"/>
          <a:chExt cx="0" cy="0"/>
        </a:xfrm>
      </p:grpSpPr>
      <p:pic>
        <p:nvPicPr>
          <p:cNvPr id="459" name="Google Shape;459;p26"/>
          <p:cNvPicPr preferRelativeResize="0"/>
          <p:nvPr/>
        </p:nvPicPr>
        <p:blipFill>
          <a:blip r:embed="rId3">
            <a:alphaModFix/>
          </a:blip>
          <a:stretch>
            <a:fillRect/>
          </a:stretch>
        </p:blipFill>
        <p:spPr>
          <a:xfrm>
            <a:off x="5144131" y="3575063"/>
            <a:ext cx="1934176" cy="1087972"/>
          </a:xfrm>
          <a:prstGeom prst="rect">
            <a:avLst/>
          </a:prstGeom>
          <a:noFill/>
          <a:ln>
            <a:noFill/>
          </a:ln>
        </p:spPr>
      </p:pic>
      <p:sp>
        <p:nvSpPr>
          <p:cNvPr id="460" name="Google Shape;460;p26"/>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Colour Palette Study</a:t>
            </a:r>
            <a:endParaRPr>
              <a:solidFill>
                <a:schemeClr val="accent3"/>
              </a:solidFill>
            </a:endParaRPr>
          </a:p>
        </p:txBody>
      </p:sp>
      <p:grpSp>
        <p:nvGrpSpPr>
          <p:cNvPr id="461" name="Google Shape;461;p26"/>
          <p:cNvGrpSpPr/>
          <p:nvPr/>
        </p:nvGrpSpPr>
        <p:grpSpPr>
          <a:xfrm>
            <a:off x="8041809" y="116302"/>
            <a:ext cx="957596" cy="546990"/>
            <a:chOff x="205400" y="-7331524"/>
            <a:chExt cx="2212050" cy="2737689"/>
          </a:xfrm>
        </p:grpSpPr>
        <p:pic>
          <p:nvPicPr>
            <p:cNvPr id="462" name="Google Shape;462;p26"/>
            <p:cNvPicPr preferRelativeResize="0"/>
            <p:nvPr/>
          </p:nvPicPr>
          <p:blipFill>
            <a:blip r:embed="rId4">
              <a:alphaModFix/>
            </a:blip>
            <a:stretch>
              <a:fillRect/>
            </a:stretch>
          </p:blipFill>
          <p:spPr>
            <a:xfrm>
              <a:off x="205400" y="-7098828"/>
              <a:ext cx="2212050" cy="2504994"/>
            </a:xfrm>
            <a:prstGeom prst="rect">
              <a:avLst/>
            </a:prstGeom>
            <a:noFill/>
            <a:ln>
              <a:noFill/>
            </a:ln>
          </p:spPr>
        </p:pic>
        <p:pic>
          <p:nvPicPr>
            <p:cNvPr descr="Piece of duct tape sticking a note to the slide" id="463" name="Google Shape;463;p26"/>
            <p:cNvPicPr preferRelativeResize="0"/>
            <p:nvPr/>
          </p:nvPicPr>
          <p:blipFill rotWithShape="1">
            <a:blip r:embed="rId5">
              <a:alphaModFix/>
            </a:blip>
            <a:srcRect b="10011" l="9244" r="2118" t="5926"/>
            <a:stretch/>
          </p:blipFill>
          <p:spPr>
            <a:xfrm rot="154849">
              <a:off x="773944" y="-7307704"/>
              <a:ext cx="1077292" cy="857517"/>
            </a:xfrm>
            <a:prstGeom prst="rect">
              <a:avLst/>
            </a:prstGeom>
            <a:noFill/>
            <a:ln>
              <a:noFill/>
            </a:ln>
          </p:spPr>
        </p:pic>
        <p:sp>
          <p:nvSpPr>
            <p:cNvPr id="464" name="Google Shape;464;p26"/>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465" name="Google Shape;465;p26"/>
          <p:cNvPicPr preferRelativeResize="0"/>
          <p:nvPr/>
        </p:nvPicPr>
        <p:blipFill>
          <a:blip r:embed="rId6">
            <a:alphaModFix/>
          </a:blip>
          <a:stretch>
            <a:fillRect/>
          </a:stretch>
        </p:blipFill>
        <p:spPr>
          <a:xfrm>
            <a:off x="7861251" y="749175"/>
            <a:ext cx="535350" cy="540301"/>
          </a:xfrm>
          <a:prstGeom prst="rect">
            <a:avLst/>
          </a:prstGeom>
          <a:noFill/>
          <a:ln>
            <a:noFill/>
          </a:ln>
        </p:spPr>
      </p:pic>
      <p:sp>
        <p:nvSpPr>
          <p:cNvPr id="466" name="Google Shape;466;p26"/>
          <p:cNvSpPr txBox="1"/>
          <p:nvPr/>
        </p:nvSpPr>
        <p:spPr>
          <a:xfrm>
            <a:off x="5144125" y="802500"/>
            <a:ext cx="2217300" cy="2454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Maven Pro"/>
              <a:buChar char="●"/>
            </a:pPr>
            <a:r>
              <a:rPr i="1" lang="en" sz="1200">
                <a:solidFill>
                  <a:schemeClr val="lt1"/>
                </a:solidFill>
                <a:latin typeface="Maven Pro"/>
                <a:ea typeface="Maven Pro"/>
                <a:cs typeface="Maven Pro"/>
                <a:sym typeface="Maven Pro"/>
              </a:rPr>
              <a:t>Invisible Inc </a:t>
            </a:r>
            <a:r>
              <a:rPr lang="en" sz="1200">
                <a:solidFill>
                  <a:schemeClr val="lt1"/>
                </a:solidFill>
                <a:latin typeface="Maven Pro"/>
                <a:ea typeface="Maven Pro"/>
                <a:cs typeface="Maven Pro"/>
                <a:sym typeface="Maven Pro"/>
              </a:rPr>
              <a:t>and </a:t>
            </a:r>
            <a:r>
              <a:rPr i="1" lang="en" sz="1200">
                <a:solidFill>
                  <a:schemeClr val="lt1"/>
                </a:solidFill>
                <a:latin typeface="Maven Pro"/>
                <a:ea typeface="Maven Pro"/>
                <a:cs typeface="Maven Pro"/>
                <a:sym typeface="Maven Pro"/>
              </a:rPr>
              <a:t>Volume</a:t>
            </a:r>
            <a:r>
              <a:rPr lang="en" sz="1200">
                <a:solidFill>
                  <a:schemeClr val="lt1"/>
                </a:solidFill>
                <a:latin typeface="Maven Pro"/>
                <a:ea typeface="Maven Pro"/>
                <a:cs typeface="Maven Pro"/>
                <a:sym typeface="Maven Pro"/>
              </a:rPr>
              <a:t> have similar colour palettes in the sense that they have bright/neon colours that contrast with a darker floor/outer walls. This colour palette is appealing and practical, as the brighter colours draw the attention of the player to important objects/ obstacles.</a:t>
            </a:r>
            <a:endParaRPr sz="1200">
              <a:solidFill>
                <a:schemeClr val="lt1"/>
              </a:solidFill>
              <a:latin typeface="Maven Pro"/>
              <a:ea typeface="Maven Pro"/>
              <a:cs typeface="Maven Pro"/>
              <a:sym typeface="Maven Pro"/>
            </a:endParaRPr>
          </a:p>
        </p:txBody>
      </p:sp>
      <p:pic>
        <p:nvPicPr>
          <p:cNvPr id="467" name="Google Shape;467;p26"/>
          <p:cNvPicPr preferRelativeResize="0"/>
          <p:nvPr/>
        </p:nvPicPr>
        <p:blipFill>
          <a:blip r:embed="rId7">
            <a:alphaModFix/>
          </a:blip>
          <a:stretch>
            <a:fillRect/>
          </a:stretch>
        </p:blipFill>
        <p:spPr>
          <a:xfrm>
            <a:off x="152400" y="954900"/>
            <a:ext cx="1934174" cy="1087976"/>
          </a:xfrm>
          <a:prstGeom prst="rect">
            <a:avLst/>
          </a:prstGeom>
          <a:noFill/>
          <a:ln>
            <a:noFill/>
          </a:ln>
        </p:spPr>
      </p:pic>
      <p:pic>
        <p:nvPicPr>
          <p:cNvPr id="468" name="Google Shape;468;p26"/>
          <p:cNvPicPr preferRelativeResize="0"/>
          <p:nvPr/>
        </p:nvPicPr>
        <p:blipFill>
          <a:blip r:embed="rId8">
            <a:alphaModFix/>
          </a:blip>
          <a:stretch>
            <a:fillRect/>
          </a:stretch>
        </p:blipFill>
        <p:spPr>
          <a:xfrm rot="5400000">
            <a:off x="1749311" y="1385261"/>
            <a:ext cx="1236225" cy="227250"/>
          </a:xfrm>
          <a:prstGeom prst="rect">
            <a:avLst/>
          </a:prstGeom>
          <a:noFill/>
          <a:ln>
            <a:noFill/>
          </a:ln>
        </p:spPr>
      </p:pic>
      <p:pic>
        <p:nvPicPr>
          <p:cNvPr id="469" name="Google Shape;469;p26"/>
          <p:cNvPicPr preferRelativeResize="0"/>
          <p:nvPr/>
        </p:nvPicPr>
        <p:blipFill>
          <a:blip r:embed="rId9">
            <a:alphaModFix/>
          </a:blip>
          <a:stretch>
            <a:fillRect/>
          </a:stretch>
        </p:blipFill>
        <p:spPr>
          <a:xfrm>
            <a:off x="152399" y="2255625"/>
            <a:ext cx="1934174" cy="1099962"/>
          </a:xfrm>
          <a:prstGeom prst="rect">
            <a:avLst/>
          </a:prstGeom>
          <a:noFill/>
          <a:ln>
            <a:noFill/>
          </a:ln>
        </p:spPr>
      </p:pic>
      <p:pic>
        <p:nvPicPr>
          <p:cNvPr id="470" name="Google Shape;470;p26"/>
          <p:cNvPicPr preferRelativeResize="0"/>
          <p:nvPr/>
        </p:nvPicPr>
        <p:blipFill>
          <a:blip r:embed="rId10">
            <a:alphaModFix/>
          </a:blip>
          <a:stretch>
            <a:fillRect/>
          </a:stretch>
        </p:blipFill>
        <p:spPr>
          <a:xfrm rot="5400000">
            <a:off x="1757102" y="2692762"/>
            <a:ext cx="1220649" cy="225675"/>
          </a:xfrm>
          <a:prstGeom prst="rect">
            <a:avLst/>
          </a:prstGeom>
          <a:noFill/>
          <a:ln>
            <a:noFill/>
          </a:ln>
        </p:spPr>
      </p:pic>
      <p:pic>
        <p:nvPicPr>
          <p:cNvPr id="471" name="Google Shape;471;p26"/>
          <p:cNvPicPr preferRelativeResize="0"/>
          <p:nvPr/>
        </p:nvPicPr>
        <p:blipFill>
          <a:blip r:embed="rId11">
            <a:alphaModFix/>
          </a:blip>
          <a:stretch>
            <a:fillRect/>
          </a:stretch>
        </p:blipFill>
        <p:spPr>
          <a:xfrm>
            <a:off x="152400" y="3568325"/>
            <a:ext cx="1934176" cy="1089325"/>
          </a:xfrm>
          <a:prstGeom prst="rect">
            <a:avLst/>
          </a:prstGeom>
          <a:noFill/>
          <a:ln>
            <a:noFill/>
          </a:ln>
        </p:spPr>
      </p:pic>
      <p:pic>
        <p:nvPicPr>
          <p:cNvPr id="472" name="Google Shape;472;p26"/>
          <p:cNvPicPr preferRelativeResize="0"/>
          <p:nvPr/>
        </p:nvPicPr>
        <p:blipFill>
          <a:blip r:embed="rId12">
            <a:alphaModFix/>
          </a:blip>
          <a:stretch>
            <a:fillRect/>
          </a:stretch>
        </p:blipFill>
        <p:spPr>
          <a:xfrm rot="5400000">
            <a:off x="1754976" y="3993424"/>
            <a:ext cx="1224899" cy="226450"/>
          </a:xfrm>
          <a:prstGeom prst="rect">
            <a:avLst/>
          </a:prstGeom>
          <a:noFill/>
          <a:ln>
            <a:noFill/>
          </a:ln>
        </p:spPr>
      </p:pic>
      <p:pic>
        <p:nvPicPr>
          <p:cNvPr id="473" name="Google Shape;473;p26"/>
          <p:cNvPicPr preferRelativeResize="0"/>
          <p:nvPr/>
        </p:nvPicPr>
        <p:blipFill>
          <a:blip r:embed="rId13">
            <a:alphaModFix/>
          </a:blip>
          <a:stretch>
            <a:fillRect/>
          </a:stretch>
        </p:blipFill>
        <p:spPr>
          <a:xfrm>
            <a:off x="2648274" y="954900"/>
            <a:ext cx="1934176" cy="1074545"/>
          </a:xfrm>
          <a:prstGeom prst="rect">
            <a:avLst/>
          </a:prstGeom>
          <a:noFill/>
          <a:ln>
            <a:noFill/>
          </a:ln>
        </p:spPr>
      </p:pic>
      <p:pic>
        <p:nvPicPr>
          <p:cNvPr id="474" name="Google Shape;474;p26"/>
          <p:cNvPicPr preferRelativeResize="0"/>
          <p:nvPr/>
        </p:nvPicPr>
        <p:blipFill>
          <a:blip r:embed="rId14">
            <a:alphaModFix/>
          </a:blip>
          <a:stretch>
            <a:fillRect/>
          </a:stretch>
        </p:blipFill>
        <p:spPr>
          <a:xfrm flipH="1" rot="5400000">
            <a:off x="4253725" y="1386051"/>
            <a:ext cx="1219149" cy="225675"/>
          </a:xfrm>
          <a:prstGeom prst="rect">
            <a:avLst/>
          </a:prstGeom>
          <a:noFill/>
          <a:ln>
            <a:noFill/>
          </a:ln>
        </p:spPr>
      </p:pic>
      <p:pic>
        <p:nvPicPr>
          <p:cNvPr id="475" name="Google Shape;475;p26"/>
          <p:cNvPicPr preferRelativeResize="0"/>
          <p:nvPr/>
        </p:nvPicPr>
        <p:blipFill>
          <a:blip r:embed="rId15">
            <a:alphaModFix/>
          </a:blip>
          <a:stretch>
            <a:fillRect/>
          </a:stretch>
        </p:blipFill>
        <p:spPr>
          <a:xfrm>
            <a:off x="2648275" y="2260938"/>
            <a:ext cx="1934175" cy="1089334"/>
          </a:xfrm>
          <a:prstGeom prst="rect">
            <a:avLst/>
          </a:prstGeom>
          <a:noFill/>
          <a:ln>
            <a:noFill/>
          </a:ln>
        </p:spPr>
      </p:pic>
      <p:pic>
        <p:nvPicPr>
          <p:cNvPr id="476" name="Google Shape;476;p26"/>
          <p:cNvPicPr preferRelativeResize="0"/>
          <p:nvPr/>
        </p:nvPicPr>
        <p:blipFill>
          <a:blip r:embed="rId16">
            <a:alphaModFix/>
          </a:blip>
          <a:stretch>
            <a:fillRect/>
          </a:stretch>
        </p:blipFill>
        <p:spPr>
          <a:xfrm rot="-5400000">
            <a:off x="4257620" y="2694213"/>
            <a:ext cx="1208449" cy="222775"/>
          </a:xfrm>
          <a:prstGeom prst="rect">
            <a:avLst/>
          </a:prstGeom>
          <a:noFill/>
          <a:ln>
            <a:noFill/>
          </a:ln>
        </p:spPr>
      </p:pic>
      <p:pic>
        <p:nvPicPr>
          <p:cNvPr id="477" name="Google Shape;477;p26"/>
          <p:cNvPicPr preferRelativeResize="0"/>
          <p:nvPr/>
        </p:nvPicPr>
        <p:blipFill>
          <a:blip r:embed="rId17">
            <a:alphaModFix/>
          </a:blip>
          <a:stretch>
            <a:fillRect/>
          </a:stretch>
        </p:blipFill>
        <p:spPr>
          <a:xfrm>
            <a:off x="2648263" y="3581775"/>
            <a:ext cx="1934175" cy="1074550"/>
          </a:xfrm>
          <a:prstGeom prst="rect">
            <a:avLst/>
          </a:prstGeom>
          <a:noFill/>
          <a:ln>
            <a:noFill/>
          </a:ln>
        </p:spPr>
      </p:pic>
      <p:pic>
        <p:nvPicPr>
          <p:cNvPr id="478" name="Google Shape;478;p26"/>
          <p:cNvPicPr preferRelativeResize="0"/>
          <p:nvPr/>
        </p:nvPicPr>
        <p:blipFill>
          <a:blip r:embed="rId18">
            <a:alphaModFix/>
          </a:blip>
          <a:stretch>
            <a:fillRect/>
          </a:stretch>
        </p:blipFill>
        <p:spPr>
          <a:xfrm rot="-5400000">
            <a:off x="4255837" y="3994937"/>
            <a:ext cx="1211851" cy="223425"/>
          </a:xfrm>
          <a:prstGeom prst="rect">
            <a:avLst/>
          </a:prstGeom>
          <a:noFill/>
          <a:ln>
            <a:noFill/>
          </a:ln>
        </p:spPr>
      </p:pic>
      <p:pic>
        <p:nvPicPr>
          <p:cNvPr id="479" name="Google Shape;479;p26"/>
          <p:cNvPicPr preferRelativeResize="0"/>
          <p:nvPr/>
        </p:nvPicPr>
        <p:blipFill>
          <a:blip r:embed="rId19">
            <a:alphaModFix/>
          </a:blip>
          <a:stretch>
            <a:fillRect/>
          </a:stretch>
        </p:blipFill>
        <p:spPr>
          <a:xfrm rot="-5400000">
            <a:off x="6748237" y="3993775"/>
            <a:ext cx="1227175" cy="225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483" name="Shape 483"/>
        <p:cNvGrpSpPr/>
        <p:nvPr/>
      </p:nvGrpSpPr>
      <p:grpSpPr>
        <a:xfrm>
          <a:off x="0" y="0"/>
          <a:ext cx="0" cy="0"/>
          <a:chOff x="0" y="0"/>
          <a:chExt cx="0" cy="0"/>
        </a:xfrm>
      </p:grpSpPr>
      <p:sp>
        <p:nvSpPr>
          <p:cNvPr id="484" name="Google Shape;484;p27"/>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Colour Palette Study</a:t>
            </a:r>
            <a:endParaRPr>
              <a:solidFill>
                <a:schemeClr val="accent3"/>
              </a:solidFill>
            </a:endParaRPr>
          </a:p>
        </p:txBody>
      </p:sp>
      <p:grpSp>
        <p:nvGrpSpPr>
          <p:cNvPr id="485" name="Google Shape;485;p27"/>
          <p:cNvGrpSpPr/>
          <p:nvPr/>
        </p:nvGrpSpPr>
        <p:grpSpPr>
          <a:xfrm>
            <a:off x="8041809" y="116302"/>
            <a:ext cx="957596" cy="546990"/>
            <a:chOff x="205400" y="-7331524"/>
            <a:chExt cx="2212050" cy="2737689"/>
          </a:xfrm>
        </p:grpSpPr>
        <p:pic>
          <p:nvPicPr>
            <p:cNvPr id="486" name="Google Shape;486;p27"/>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487" name="Google Shape;487;p27"/>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488" name="Google Shape;488;p27"/>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489" name="Google Shape;489;p27"/>
          <p:cNvPicPr preferRelativeResize="0"/>
          <p:nvPr/>
        </p:nvPicPr>
        <p:blipFill>
          <a:blip r:embed="rId5">
            <a:alphaModFix/>
          </a:blip>
          <a:stretch>
            <a:fillRect/>
          </a:stretch>
        </p:blipFill>
        <p:spPr>
          <a:xfrm>
            <a:off x="7861251" y="749175"/>
            <a:ext cx="535350" cy="540301"/>
          </a:xfrm>
          <a:prstGeom prst="rect">
            <a:avLst/>
          </a:prstGeom>
          <a:noFill/>
          <a:ln>
            <a:noFill/>
          </a:ln>
        </p:spPr>
      </p:pic>
      <p:sp>
        <p:nvSpPr>
          <p:cNvPr id="490" name="Google Shape;490;p27"/>
          <p:cNvSpPr txBox="1"/>
          <p:nvPr/>
        </p:nvSpPr>
        <p:spPr>
          <a:xfrm>
            <a:off x="4221438" y="954900"/>
            <a:ext cx="2217300" cy="245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i="1" lang="en">
                <a:solidFill>
                  <a:schemeClr val="lt1"/>
                </a:solidFill>
                <a:latin typeface="Maven Pro"/>
                <a:ea typeface="Maven Pro"/>
                <a:cs typeface="Maven Pro"/>
                <a:sym typeface="Maven Pro"/>
              </a:rPr>
              <a:t>Warp has a slightly desaturated colour palette, which makes everything look dark and grungy because it’s going to be dark.</a:t>
            </a:r>
            <a:endParaRPr>
              <a:solidFill>
                <a:schemeClr val="lt1"/>
              </a:solidFill>
              <a:latin typeface="Maven Pro"/>
              <a:ea typeface="Maven Pro"/>
              <a:cs typeface="Maven Pro"/>
              <a:sym typeface="Maven Pro"/>
            </a:endParaRPr>
          </a:p>
        </p:txBody>
      </p:sp>
      <p:pic>
        <p:nvPicPr>
          <p:cNvPr id="491" name="Google Shape;491;p27"/>
          <p:cNvPicPr preferRelativeResize="0"/>
          <p:nvPr/>
        </p:nvPicPr>
        <p:blipFill>
          <a:blip r:embed="rId6">
            <a:alphaModFix/>
          </a:blip>
          <a:stretch>
            <a:fillRect/>
          </a:stretch>
        </p:blipFill>
        <p:spPr>
          <a:xfrm>
            <a:off x="407750" y="954901"/>
            <a:ext cx="2804746" cy="1577675"/>
          </a:xfrm>
          <a:prstGeom prst="rect">
            <a:avLst/>
          </a:prstGeom>
          <a:noFill/>
          <a:ln>
            <a:noFill/>
          </a:ln>
        </p:spPr>
      </p:pic>
      <p:pic>
        <p:nvPicPr>
          <p:cNvPr id="492" name="Google Shape;492;p27"/>
          <p:cNvPicPr preferRelativeResize="0"/>
          <p:nvPr/>
        </p:nvPicPr>
        <p:blipFill>
          <a:blip r:embed="rId7">
            <a:alphaModFix/>
          </a:blip>
          <a:stretch>
            <a:fillRect/>
          </a:stretch>
        </p:blipFill>
        <p:spPr>
          <a:xfrm rot="5400000">
            <a:off x="2963237" y="1599453"/>
            <a:ext cx="1577241" cy="288135"/>
          </a:xfrm>
          <a:prstGeom prst="rect">
            <a:avLst/>
          </a:prstGeom>
          <a:noFill/>
          <a:ln>
            <a:noFill/>
          </a:ln>
        </p:spPr>
      </p:pic>
      <p:pic>
        <p:nvPicPr>
          <p:cNvPr id="493" name="Google Shape;493;p27"/>
          <p:cNvPicPr preferRelativeResize="0"/>
          <p:nvPr/>
        </p:nvPicPr>
        <p:blipFill>
          <a:blip r:embed="rId8">
            <a:alphaModFix/>
          </a:blip>
          <a:stretch>
            <a:fillRect/>
          </a:stretch>
        </p:blipFill>
        <p:spPr>
          <a:xfrm>
            <a:off x="407750" y="2975825"/>
            <a:ext cx="2804751" cy="1577250"/>
          </a:xfrm>
          <a:prstGeom prst="rect">
            <a:avLst/>
          </a:prstGeom>
          <a:noFill/>
          <a:ln>
            <a:noFill/>
          </a:ln>
        </p:spPr>
      </p:pic>
      <p:pic>
        <p:nvPicPr>
          <p:cNvPr id="494" name="Google Shape;494;p27"/>
          <p:cNvPicPr preferRelativeResize="0"/>
          <p:nvPr/>
        </p:nvPicPr>
        <p:blipFill>
          <a:blip r:embed="rId9">
            <a:alphaModFix/>
          </a:blip>
          <a:stretch>
            <a:fillRect/>
          </a:stretch>
        </p:blipFill>
        <p:spPr>
          <a:xfrm rot="5400000">
            <a:off x="2955974" y="3620438"/>
            <a:ext cx="1562677" cy="288025"/>
          </a:xfrm>
          <a:prstGeom prst="rect">
            <a:avLst/>
          </a:prstGeom>
          <a:noFill/>
          <a:ln>
            <a:noFill/>
          </a:ln>
        </p:spPr>
      </p:pic>
      <p:pic>
        <p:nvPicPr>
          <p:cNvPr id="495" name="Google Shape;495;p27"/>
          <p:cNvPicPr preferRelativeResize="0"/>
          <p:nvPr/>
        </p:nvPicPr>
        <p:blipFill>
          <a:blip r:embed="rId10">
            <a:alphaModFix/>
          </a:blip>
          <a:stretch>
            <a:fillRect/>
          </a:stretch>
        </p:blipFill>
        <p:spPr>
          <a:xfrm>
            <a:off x="4262125" y="2975613"/>
            <a:ext cx="2804751" cy="1577676"/>
          </a:xfrm>
          <a:prstGeom prst="rect">
            <a:avLst/>
          </a:prstGeom>
          <a:noFill/>
          <a:ln>
            <a:noFill/>
          </a:ln>
        </p:spPr>
      </p:pic>
      <p:pic>
        <p:nvPicPr>
          <p:cNvPr id="496" name="Google Shape;496;p27"/>
          <p:cNvPicPr preferRelativeResize="0"/>
          <p:nvPr/>
        </p:nvPicPr>
        <p:blipFill>
          <a:blip r:embed="rId11">
            <a:alphaModFix/>
          </a:blip>
          <a:stretch>
            <a:fillRect/>
          </a:stretch>
        </p:blipFill>
        <p:spPr>
          <a:xfrm rot="5400000">
            <a:off x="6816076" y="3614725"/>
            <a:ext cx="1547724" cy="28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500" name="Shape 500"/>
        <p:cNvGrpSpPr/>
        <p:nvPr/>
      </p:nvGrpSpPr>
      <p:grpSpPr>
        <a:xfrm>
          <a:off x="0" y="0"/>
          <a:ext cx="0" cy="0"/>
          <a:chOff x="0" y="0"/>
          <a:chExt cx="0" cy="0"/>
        </a:xfrm>
      </p:grpSpPr>
      <p:sp>
        <p:nvSpPr>
          <p:cNvPr id="501" name="Google Shape;501;p28"/>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Reference: Furniture</a:t>
            </a:r>
            <a:endParaRPr>
              <a:solidFill>
                <a:schemeClr val="accent3"/>
              </a:solidFill>
            </a:endParaRPr>
          </a:p>
        </p:txBody>
      </p:sp>
      <p:grpSp>
        <p:nvGrpSpPr>
          <p:cNvPr id="502" name="Google Shape;502;p28"/>
          <p:cNvGrpSpPr/>
          <p:nvPr/>
        </p:nvGrpSpPr>
        <p:grpSpPr>
          <a:xfrm>
            <a:off x="8041809" y="116302"/>
            <a:ext cx="957596" cy="546990"/>
            <a:chOff x="205400" y="-7331524"/>
            <a:chExt cx="2212050" cy="2737689"/>
          </a:xfrm>
        </p:grpSpPr>
        <p:pic>
          <p:nvPicPr>
            <p:cNvPr id="503" name="Google Shape;503;p28"/>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504" name="Google Shape;504;p28"/>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505" name="Google Shape;505;p28"/>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a:solidFill>
                    <a:schemeClr val="accent3"/>
                  </a:solidFill>
                  <a:latin typeface="Raleway"/>
                  <a:ea typeface="Raleway"/>
                  <a:cs typeface="Raleway"/>
                  <a:sym typeface="Raleway"/>
                </a:rPr>
                <a:t>Liam</a:t>
              </a:r>
              <a:endParaRPr b="1">
                <a:solidFill>
                  <a:schemeClr val="accent3"/>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506" name="Google Shape;506;p28"/>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id="507" name="Google Shape;507;p28"/>
          <p:cNvPicPr preferRelativeResize="0"/>
          <p:nvPr/>
        </p:nvPicPr>
        <p:blipFill>
          <a:blip r:embed="rId6">
            <a:alphaModFix/>
          </a:blip>
          <a:stretch>
            <a:fillRect/>
          </a:stretch>
        </p:blipFill>
        <p:spPr>
          <a:xfrm>
            <a:off x="152400" y="3253200"/>
            <a:ext cx="3089601" cy="1737901"/>
          </a:xfrm>
          <a:prstGeom prst="rect">
            <a:avLst/>
          </a:prstGeom>
          <a:noFill/>
          <a:ln>
            <a:noFill/>
          </a:ln>
        </p:spPr>
      </p:pic>
      <p:pic>
        <p:nvPicPr>
          <p:cNvPr id="508" name="Google Shape;508;p28"/>
          <p:cNvPicPr preferRelativeResize="0"/>
          <p:nvPr/>
        </p:nvPicPr>
        <p:blipFill>
          <a:blip r:embed="rId7">
            <a:alphaModFix/>
          </a:blip>
          <a:stretch>
            <a:fillRect/>
          </a:stretch>
        </p:blipFill>
        <p:spPr>
          <a:xfrm>
            <a:off x="5079225" y="3253200"/>
            <a:ext cx="1737900" cy="1737900"/>
          </a:xfrm>
          <a:prstGeom prst="rect">
            <a:avLst/>
          </a:prstGeom>
          <a:noFill/>
          <a:ln>
            <a:noFill/>
          </a:ln>
        </p:spPr>
      </p:pic>
      <p:pic>
        <p:nvPicPr>
          <p:cNvPr descr="Image result for 3d model furniture stylised" id="509" name="Google Shape;509;p28"/>
          <p:cNvPicPr preferRelativeResize="0"/>
          <p:nvPr/>
        </p:nvPicPr>
        <p:blipFill>
          <a:blip r:embed="rId8">
            <a:alphaModFix/>
          </a:blip>
          <a:stretch>
            <a:fillRect/>
          </a:stretch>
        </p:blipFill>
        <p:spPr>
          <a:xfrm>
            <a:off x="152400" y="802500"/>
            <a:ext cx="2288700" cy="2288700"/>
          </a:xfrm>
          <a:prstGeom prst="rect">
            <a:avLst/>
          </a:prstGeom>
          <a:noFill/>
          <a:ln>
            <a:noFill/>
          </a:ln>
        </p:spPr>
      </p:pic>
      <p:sp>
        <p:nvSpPr>
          <p:cNvPr id="510" name="Google Shape;510;p28"/>
          <p:cNvSpPr txBox="1"/>
          <p:nvPr/>
        </p:nvSpPr>
        <p:spPr>
          <a:xfrm>
            <a:off x="2376900" y="877950"/>
            <a:ext cx="4390200" cy="1068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We aim to create various preset rooms as modular pieces, and lay them out in varying ways to create different levels</a:t>
            </a:r>
            <a:endParaRPr sz="1100">
              <a:solidFill>
                <a:schemeClr val="lt1"/>
              </a:solidFill>
              <a:latin typeface="Maven Pro"/>
              <a:ea typeface="Maven Pro"/>
              <a:cs typeface="Maven Pro"/>
              <a:sym typeface="Maven Pro"/>
            </a:endParaRPr>
          </a:p>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Similar style of simplistic and blocky furniture</a:t>
            </a:r>
            <a:endParaRPr sz="1100">
              <a:solidFill>
                <a:schemeClr val="lt1"/>
              </a:solidFill>
              <a:latin typeface="Maven Pro"/>
              <a:ea typeface="Maven Pro"/>
              <a:cs typeface="Maven Pro"/>
              <a:sym typeface="Maven Pro"/>
            </a:endParaRPr>
          </a:p>
        </p:txBody>
      </p:sp>
      <p:sp>
        <p:nvSpPr>
          <p:cNvPr id="511" name="Google Shape;511;p28"/>
          <p:cNvSpPr txBox="1"/>
          <p:nvPr/>
        </p:nvSpPr>
        <p:spPr>
          <a:xfrm>
            <a:off x="3291650" y="3313800"/>
            <a:ext cx="1737900" cy="1175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Cartoonish low poly style furniture, to fit the lighthearted character thematic</a:t>
            </a:r>
            <a:endParaRPr sz="1100">
              <a:solidFill>
                <a:schemeClr val="lt1"/>
              </a:solidFill>
              <a:latin typeface="Maven Pro"/>
              <a:ea typeface="Maven Pro"/>
              <a:cs typeface="Maven Pro"/>
              <a:sym typeface="Maven Pro"/>
            </a:endParaRPr>
          </a:p>
        </p:txBody>
      </p:sp>
      <p:sp>
        <p:nvSpPr>
          <p:cNvPr id="512" name="Google Shape;512;p28"/>
          <p:cNvSpPr txBox="1"/>
          <p:nvPr/>
        </p:nvSpPr>
        <p:spPr>
          <a:xfrm>
            <a:off x="7015325" y="3253200"/>
            <a:ext cx="1737900" cy="1269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Stylized graphics for larger the larger furniture pieces such as beds and wardrobes</a:t>
            </a:r>
            <a:endParaRPr sz="1100">
              <a:solidFill>
                <a:schemeClr val="lt1"/>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516" name="Shape 516"/>
        <p:cNvGrpSpPr/>
        <p:nvPr/>
      </p:nvGrpSpPr>
      <p:grpSpPr>
        <a:xfrm>
          <a:off x="0" y="0"/>
          <a:ext cx="0" cy="0"/>
          <a:chOff x="0" y="0"/>
          <a:chExt cx="0" cy="0"/>
        </a:xfrm>
      </p:grpSpPr>
      <p:sp>
        <p:nvSpPr>
          <p:cNvPr id="517" name="Google Shape;517;p29"/>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Reference: Items</a:t>
            </a:r>
            <a:endParaRPr b="0" sz="1800">
              <a:solidFill>
                <a:schemeClr val="accent3"/>
              </a:solidFill>
            </a:endParaRPr>
          </a:p>
          <a:p>
            <a:pPr indent="0" lvl="0" marL="0" rtl="0" algn="l">
              <a:spcBef>
                <a:spcPts val="0"/>
              </a:spcBef>
              <a:spcAft>
                <a:spcPts val="0"/>
              </a:spcAft>
              <a:buNone/>
            </a:pPr>
            <a:r>
              <a:t/>
            </a:r>
            <a:endParaRPr b="0" sz="1800">
              <a:solidFill>
                <a:schemeClr val="accent3"/>
              </a:solidFill>
            </a:endParaRPr>
          </a:p>
        </p:txBody>
      </p:sp>
      <p:grpSp>
        <p:nvGrpSpPr>
          <p:cNvPr id="518" name="Google Shape;518;p29"/>
          <p:cNvGrpSpPr/>
          <p:nvPr/>
        </p:nvGrpSpPr>
        <p:grpSpPr>
          <a:xfrm>
            <a:off x="8041809" y="116302"/>
            <a:ext cx="957596" cy="546990"/>
            <a:chOff x="205400" y="-7331524"/>
            <a:chExt cx="2212050" cy="2737689"/>
          </a:xfrm>
        </p:grpSpPr>
        <p:pic>
          <p:nvPicPr>
            <p:cNvPr id="519" name="Google Shape;519;p29"/>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520" name="Google Shape;520;p29"/>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521" name="Google Shape;521;p29"/>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a:solidFill>
                    <a:schemeClr val="accent3"/>
                  </a:solidFill>
                  <a:latin typeface="Raleway"/>
                  <a:ea typeface="Raleway"/>
                  <a:cs typeface="Raleway"/>
                  <a:sym typeface="Raleway"/>
                </a:rPr>
                <a:t>Liam</a:t>
              </a:r>
              <a:endParaRPr b="1">
                <a:solidFill>
                  <a:schemeClr val="accent3"/>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522" name="Google Shape;522;p29"/>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descr="Pirates of the polygon sea on Behance" id="523" name="Google Shape;523;p29"/>
          <p:cNvPicPr preferRelativeResize="0"/>
          <p:nvPr/>
        </p:nvPicPr>
        <p:blipFill>
          <a:blip r:embed="rId6">
            <a:alphaModFix/>
          </a:blip>
          <a:stretch>
            <a:fillRect/>
          </a:stretch>
        </p:blipFill>
        <p:spPr>
          <a:xfrm>
            <a:off x="109875" y="1143775"/>
            <a:ext cx="2104900" cy="1694375"/>
          </a:xfrm>
          <a:prstGeom prst="rect">
            <a:avLst/>
          </a:prstGeom>
          <a:noFill/>
          <a:ln>
            <a:noFill/>
          </a:ln>
        </p:spPr>
      </p:pic>
      <p:pic>
        <p:nvPicPr>
          <p:cNvPr id="524" name="Google Shape;524;p29"/>
          <p:cNvPicPr preferRelativeResize="0"/>
          <p:nvPr/>
        </p:nvPicPr>
        <p:blipFill>
          <a:blip r:embed="rId7">
            <a:alphaModFix/>
          </a:blip>
          <a:stretch>
            <a:fillRect/>
          </a:stretch>
        </p:blipFill>
        <p:spPr>
          <a:xfrm>
            <a:off x="88275" y="3330458"/>
            <a:ext cx="2288019" cy="1470875"/>
          </a:xfrm>
          <a:prstGeom prst="rect">
            <a:avLst/>
          </a:prstGeom>
          <a:noFill/>
          <a:ln>
            <a:noFill/>
          </a:ln>
        </p:spPr>
      </p:pic>
      <p:pic>
        <p:nvPicPr>
          <p:cNvPr descr="low poly bedroom - Pesquisa Google" id="525" name="Google Shape;525;p29"/>
          <p:cNvPicPr preferRelativeResize="0"/>
          <p:nvPr/>
        </p:nvPicPr>
        <p:blipFill>
          <a:blip r:embed="rId8">
            <a:alphaModFix/>
          </a:blip>
          <a:stretch>
            <a:fillRect/>
          </a:stretch>
        </p:blipFill>
        <p:spPr>
          <a:xfrm>
            <a:off x="4639786" y="802500"/>
            <a:ext cx="2104900" cy="2104900"/>
          </a:xfrm>
          <a:prstGeom prst="rect">
            <a:avLst/>
          </a:prstGeom>
          <a:noFill/>
          <a:ln>
            <a:noFill/>
          </a:ln>
        </p:spPr>
      </p:pic>
      <p:pic>
        <p:nvPicPr>
          <p:cNvPr descr="ArtStation - Isometric room2, ruimin zhu" id="526" name="Google Shape;526;p29"/>
          <p:cNvPicPr preferRelativeResize="0"/>
          <p:nvPr/>
        </p:nvPicPr>
        <p:blipFill>
          <a:blip r:embed="rId9">
            <a:alphaModFix/>
          </a:blip>
          <a:stretch>
            <a:fillRect/>
          </a:stretch>
        </p:blipFill>
        <p:spPr>
          <a:xfrm>
            <a:off x="4639775" y="2988855"/>
            <a:ext cx="2104900" cy="2074170"/>
          </a:xfrm>
          <a:prstGeom prst="rect">
            <a:avLst/>
          </a:prstGeom>
          <a:noFill/>
          <a:ln>
            <a:noFill/>
          </a:ln>
        </p:spPr>
      </p:pic>
      <p:sp>
        <p:nvSpPr>
          <p:cNvPr id="527" name="Google Shape;527;p29"/>
          <p:cNvSpPr txBox="1"/>
          <p:nvPr/>
        </p:nvSpPr>
        <p:spPr>
          <a:xfrm>
            <a:off x="2154350" y="1196250"/>
            <a:ext cx="2195700" cy="1175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Low poly style for all of the item assets, with little hand texturing as they are smaller pieces where the textures won’t be able to be shown off as much</a:t>
            </a:r>
            <a:endParaRPr sz="1100">
              <a:solidFill>
                <a:schemeClr val="lt1"/>
              </a:solidFill>
              <a:latin typeface="Maven Pro"/>
              <a:ea typeface="Maven Pro"/>
              <a:cs typeface="Maven Pro"/>
              <a:sym typeface="Maven Pro"/>
            </a:endParaRPr>
          </a:p>
        </p:txBody>
      </p:sp>
      <p:sp>
        <p:nvSpPr>
          <p:cNvPr id="528" name="Google Shape;528;p29"/>
          <p:cNvSpPr txBox="1"/>
          <p:nvPr/>
        </p:nvSpPr>
        <p:spPr>
          <a:xfrm>
            <a:off x="6744687" y="2236700"/>
            <a:ext cx="2195700" cy="1175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Lots of simpler items cluttered around in the background to fill in space</a:t>
            </a:r>
            <a:endParaRPr sz="1100">
              <a:solidFill>
                <a:schemeClr val="lt1"/>
              </a:solidFill>
              <a:latin typeface="Maven Pro"/>
              <a:ea typeface="Maven Pro"/>
              <a:cs typeface="Maven Pro"/>
              <a:sym typeface="Maven Pro"/>
            </a:endParaRPr>
          </a:p>
        </p:txBody>
      </p:sp>
      <p:sp>
        <p:nvSpPr>
          <p:cNvPr id="529" name="Google Shape;529;p29"/>
          <p:cNvSpPr txBox="1"/>
          <p:nvPr/>
        </p:nvSpPr>
        <p:spPr>
          <a:xfrm>
            <a:off x="2311387" y="3528875"/>
            <a:ext cx="2195700" cy="1175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Little to no rounded edges on items, most will be harder surface to give the blocky style</a:t>
            </a:r>
            <a:endParaRPr sz="1100">
              <a:solidFill>
                <a:schemeClr val="lt1"/>
              </a:solidFill>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533" name="Shape 533"/>
        <p:cNvGrpSpPr/>
        <p:nvPr/>
      </p:nvGrpSpPr>
      <p:grpSpPr>
        <a:xfrm>
          <a:off x="0" y="0"/>
          <a:ext cx="0" cy="0"/>
          <a:chOff x="0" y="0"/>
          <a:chExt cx="0" cy="0"/>
        </a:xfrm>
      </p:grpSpPr>
      <p:sp>
        <p:nvSpPr>
          <p:cNvPr id="534" name="Google Shape;534;p30"/>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Reference: Walls/Background</a:t>
            </a:r>
            <a:endParaRPr b="0" sz="1800">
              <a:solidFill>
                <a:schemeClr val="accent3"/>
              </a:solidFill>
            </a:endParaRPr>
          </a:p>
          <a:p>
            <a:pPr indent="0" lvl="0" marL="0" rtl="0" algn="l">
              <a:spcBef>
                <a:spcPts val="0"/>
              </a:spcBef>
              <a:spcAft>
                <a:spcPts val="0"/>
              </a:spcAft>
              <a:buNone/>
            </a:pPr>
            <a:r>
              <a:t/>
            </a:r>
            <a:endParaRPr b="0" sz="1800">
              <a:solidFill>
                <a:schemeClr val="accent3"/>
              </a:solidFill>
            </a:endParaRPr>
          </a:p>
        </p:txBody>
      </p:sp>
      <p:grpSp>
        <p:nvGrpSpPr>
          <p:cNvPr id="535" name="Google Shape;535;p30"/>
          <p:cNvGrpSpPr/>
          <p:nvPr/>
        </p:nvGrpSpPr>
        <p:grpSpPr>
          <a:xfrm>
            <a:off x="8041809" y="116302"/>
            <a:ext cx="957596" cy="546990"/>
            <a:chOff x="205400" y="-7331524"/>
            <a:chExt cx="2212050" cy="2737689"/>
          </a:xfrm>
        </p:grpSpPr>
        <p:pic>
          <p:nvPicPr>
            <p:cNvPr id="536" name="Google Shape;536;p30"/>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537" name="Google Shape;537;p30"/>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538" name="Google Shape;538;p30"/>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a:solidFill>
                    <a:schemeClr val="accent3"/>
                  </a:solidFill>
                  <a:latin typeface="Raleway"/>
                  <a:ea typeface="Raleway"/>
                  <a:cs typeface="Raleway"/>
                  <a:sym typeface="Raleway"/>
                </a:rPr>
                <a:t>Liam</a:t>
              </a:r>
              <a:endParaRPr b="1">
                <a:solidFill>
                  <a:schemeClr val="accent3"/>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539" name="Google Shape;539;p30"/>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descr="¿Buscas departamentos en venta? mira estas opciones" id="540" name="Google Shape;540;p30"/>
          <p:cNvPicPr preferRelativeResize="0"/>
          <p:nvPr/>
        </p:nvPicPr>
        <p:blipFill>
          <a:blip r:embed="rId6">
            <a:alphaModFix/>
          </a:blip>
          <a:stretch>
            <a:fillRect/>
          </a:stretch>
        </p:blipFill>
        <p:spPr>
          <a:xfrm>
            <a:off x="211275" y="2933013"/>
            <a:ext cx="2475000" cy="1973150"/>
          </a:xfrm>
          <a:prstGeom prst="rect">
            <a:avLst/>
          </a:prstGeom>
          <a:noFill/>
          <a:ln>
            <a:noFill/>
          </a:ln>
        </p:spPr>
      </p:pic>
      <p:pic>
        <p:nvPicPr>
          <p:cNvPr descr="Today we feature the work of 3D modeling and texture artist Shako Gurgenidze and CG artist Dmitriy Schuka. They have created a series of beautiful 3D apartment" id="541" name="Google Shape;541;p30"/>
          <p:cNvPicPr preferRelativeResize="0"/>
          <p:nvPr/>
        </p:nvPicPr>
        <p:blipFill>
          <a:blip r:embed="rId7">
            <a:alphaModFix/>
          </a:blip>
          <a:stretch>
            <a:fillRect/>
          </a:stretch>
        </p:blipFill>
        <p:spPr>
          <a:xfrm>
            <a:off x="156825" y="933200"/>
            <a:ext cx="2689251" cy="1869125"/>
          </a:xfrm>
          <a:prstGeom prst="rect">
            <a:avLst/>
          </a:prstGeom>
          <a:noFill/>
          <a:ln>
            <a:noFill/>
          </a:ln>
        </p:spPr>
      </p:pic>
      <p:pic>
        <p:nvPicPr>
          <p:cNvPr descr="Low Poly Bedrooms. Room 3d model. #3D #3DModel #3DDesign #3DScene #render #bed #bedroom #children #game #interior #low #lowpoly #poly #ready #room #unity" id="542" name="Google Shape;542;p30"/>
          <p:cNvPicPr preferRelativeResize="0"/>
          <p:nvPr/>
        </p:nvPicPr>
        <p:blipFill>
          <a:blip r:embed="rId8">
            <a:alphaModFix/>
          </a:blip>
          <a:stretch>
            <a:fillRect/>
          </a:stretch>
        </p:blipFill>
        <p:spPr>
          <a:xfrm>
            <a:off x="5091175" y="2738175"/>
            <a:ext cx="2362825" cy="2362825"/>
          </a:xfrm>
          <a:prstGeom prst="rect">
            <a:avLst/>
          </a:prstGeom>
          <a:noFill/>
          <a:ln>
            <a:noFill/>
          </a:ln>
        </p:spPr>
      </p:pic>
      <p:sp>
        <p:nvSpPr>
          <p:cNvPr id="543" name="Google Shape;543;p30"/>
          <p:cNvSpPr txBox="1"/>
          <p:nvPr/>
        </p:nvSpPr>
        <p:spPr>
          <a:xfrm>
            <a:off x="7242727" y="3030250"/>
            <a:ext cx="1772400" cy="1175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Different wallpapers used for different rooms</a:t>
            </a:r>
            <a:endParaRPr sz="1100">
              <a:solidFill>
                <a:schemeClr val="lt1"/>
              </a:solidFill>
              <a:latin typeface="Maven Pro"/>
              <a:ea typeface="Maven Pro"/>
              <a:cs typeface="Maven Pro"/>
              <a:sym typeface="Maven Pro"/>
            </a:endParaRPr>
          </a:p>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Different colors used for different levels</a:t>
            </a:r>
            <a:endParaRPr sz="1100">
              <a:solidFill>
                <a:schemeClr val="lt1"/>
              </a:solidFill>
              <a:latin typeface="Maven Pro"/>
              <a:ea typeface="Maven Pro"/>
              <a:cs typeface="Maven Pro"/>
              <a:sym typeface="Maven Pro"/>
            </a:endParaRPr>
          </a:p>
        </p:txBody>
      </p:sp>
      <p:sp>
        <p:nvSpPr>
          <p:cNvPr id="544" name="Google Shape;544;p30"/>
          <p:cNvSpPr txBox="1"/>
          <p:nvPr/>
        </p:nvSpPr>
        <p:spPr>
          <a:xfrm>
            <a:off x="2895487" y="1175563"/>
            <a:ext cx="2195700" cy="1175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Background pieces such as photographs or artwork can be placed on the walls so it doesn’t feel empty</a:t>
            </a:r>
            <a:endParaRPr sz="1100">
              <a:solidFill>
                <a:schemeClr val="lt1"/>
              </a:solidFill>
              <a:latin typeface="Maven Pro"/>
              <a:ea typeface="Maven Pro"/>
              <a:cs typeface="Maven Pro"/>
              <a:sym typeface="Maven Pro"/>
            </a:endParaRPr>
          </a:p>
        </p:txBody>
      </p:sp>
      <p:sp>
        <p:nvSpPr>
          <p:cNvPr id="545" name="Google Shape;545;p30"/>
          <p:cNvSpPr txBox="1"/>
          <p:nvPr/>
        </p:nvSpPr>
        <p:spPr>
          <a:xfrm>
            <a:off x="2751637" y="3140250"/>
            <a:ext cx="2195700" cy="1175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lang="en" sz="1100">
                <a:solidFill>
                  <a:schemeClr val="lt1"/>
                </a:solidFill>
                <a:latin typeface="Maven Pro"/>
                <a:ea typeface="Maven Pro"/>
                <a:cs typeface="Maven Pro"/>
                <a:sym typeface="Maven Pro"/>
              </a:rPr>
              <a:t>Varying thickness to the walls for different rooms</a:t>
            </a:r>
            <a:endParaRPr sz="1100">
              <a:solidFill>
                <a:schemeClr val="lt1"/>
              </a:solidFill>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549" name="Shape 549"/>
        <p:cNvGrpSpPr/>
        <p:nvPr/>
      </p:nvGrpSpPr>
      <p:grpSpPr>
        <a:xfrm>
          <a:off x="0" y="0"/>
          <a:ext cx="0" cy="0"/>
          <a:chOff x="0" y="0"/>
          <a:chExt cx="0" cy="0"/>
        </a:xfrm>
      </p:grpSpPr>
      <p:sp>
        <p:nvSpPr>
          <p:cNvPr id="550" name="Google Shape;550;p31"/>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Concept Images: Items</a:t>
            </a:r>
            <a:endParaRPr>
              <a:solidFill>
                <a:schemeClr val="accent3"/>
              </a:solidFill>
            </a:endParaRPr>
          </a:p>
        </p:txBody>
      </p:sp>
      <p:grpSp>
        <p:nvGrpSpPr>
          <p:cNvPr id="551" name="Google Shape;551;p31"/>
          <p:cNvGrpSpPr/>
          <p:nvPr/>
        </p:nvGrpSpPr>
        <p:grpSpPr>
          <a:xfrm>
            <a:off x="8041809" y="116302"/>
            <a:ext cx="957596" cy="546990"/>
            <a:chOff x="205400" y="-7331524"/>
            <a:chExt cx="2212050" cy="2737689"/>
          </a:xfrm>
        </p:grpSpPr>
        <p:pic>
          <p:nvPicPr>
            <p:cNvPr id="552" name="Google Shape;552;p31"/>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553" name="Google Shape;553;p31"/>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554" name="Google Shape;554;p31"/>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Liam</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555" name="Google Shape;555;p31"/>
          <p:cNvPicPr preferRelativeResize="0"/>
          <p:nvPr/>
        </p:nvPicPr>
        <p:blipFill>
          <a:blip r:embed="rId5">
            <a:alphaModFix/>
          </a:blip>
          <a:stretch>
            <a:fillRect/>
          </a:stretch>
        </p:blipFill>
        <p:spPr>
          <a:xfrm>
            <a:off x="7861251" y="749175"/>
            <a:ext cx="535350" cy="540301"/>
          </a:xfrm>
          <a:prstGeom prst="rect">
            <a:avLst/>
          </a:prstGeom>
          <a:noFill/>
          <a:ln>
            <a:noFill/>
          </a:ln>
        </p:spPr>
      </p:pic>
      <p:sp>
        <p:nvSpPr>
          <p:cNvPr id="556" name="Google Shape;556;p31"/>
          <p:cNvSpPr txBox="1"/>
          <p:nvPr/>
        </p:nvSpPr>
        <p:spPr>
          <a:xfrm>
            <a:off x="2611938" y="4053825"/>
            <a:ext cx="14082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Toaster</a:t>
            </a:r>
            <a:endParaRPr>
              <a:solidFill>
                <a:schemeClr val="lt1"/>
              </a:solidFill>
              <a:latin typeface="Maven Pro"/>
              <a:ea typeface="Maven Pro"/>
              <a:cs typeface="Maven Pro"/>
              <a:sym typeface="Maven Pro"/>
            </a:endParaRPr>
          </a:p>
        </p:txBody>
      </p:sp>
      <p:sp>
        <p:nvSpPr>
          <p:cNvPr id="557" name="Google Shape;557;p31"/>
          <p:cNvSpPr txBox="1"/>
          <p:nvPr/>
        </p:nvSpPr>
        <p:spPr>
          <a:xfrm>
            <a:off x="2547300" y="2113300"/>
            <a:ext cx="1537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Coffee Machine</a:t>
            </a:r>
            <a:endParaRPr>
              <a:solidFill>
                <a:schemeClr val="lt1"/>
              </a:solidFill>
              <a:latin typeface="Maven Pro"/>
              <a:ea typeface="Maven Pro"/>
              <a:cs typeface="Maven Pro"/>
              <a:sym typeface="Maven Pro"/>
            </a:endParaRPr>
          </a:p>
        </p:txBody>
      </p:sp>
      <p:sp>
        <p:nvSpPr>
          <p:cNvPr id="558" name="Google Shape;558;p31"/>
          <p:cNvSpPr txBox="1"/>
          <p:nvPr/>
        </p:nvSpPr>
        <p:spPr>
          <a:xfrm>
            <a:off x="7125300" y="3081300"/>
            <a:ext cx="16770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Game Console</a:t>
            </a:r>
            <a:endParaRPr>
              <a:solidFill>
                <a:schemeClr val="lt1"/>
              </a:solidFill>
              <a:latin typeface="Maven Pro"/>
              <a:ea typeface="Maven Pro"/>
              <a:cs typeface="Maven Pro"/>
              <a:sym typeface="Maven Pro"/>
            </a:endParaRPr>
          </a:p>
        </p:txBody>
      </p:sp>
      <p:sp>
        <p:nvSpPr>
          <p:cNvPr id="559" name="Google Shape;559;p31"/>
          <p:cNvSpPr txBox="1"/>
          <p:nvPr/>
        </p:nvSpPr>
        <p:spPr>
          <a:xfrm>
            <a:off x="283100" y="865875"/>
            <a:ext cx="5631300" cy="30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Maven Pro"/>
              <a:buChar char="●"/>
            </a:pPr>
            <a:r>
              <a:rPr lang="en" sz="1000">
                <a:solidFill>
                  <a:schemeClr val="lt1"/>
                </a:solidFill>
                <a:latin typeface="Maven Pro"/>
                <a:ea typeface="Maven Pro"/>
                <a:cs typeface="Maven Pro"/>
                <a:sym typeface="Maven Pro"/>
              </a:rPr>
              <a:t>Simple blocky style items, with little to no rounded edges</a:t>
            </a:r>
            <a:endParaRPr sz="1000">
              <a:solidFill>
                <a:schemeClr val="lt1"/>
              </a:solidFill>
              <a:latin typeface="Maven Pro"/>
              <a:ea typeface="Maven Pro"/>
              <a:cs typeface="Maven Pro"/>
              <a:sym typeface="Maven Pro"/>
            </a:endParaRPr>
          </a:p>
        </p:txBody>
      </p:sp>
      <p:pic>
        <p:nvPicPr>
          <p:cNvPr id="560" name="Google Shape;560;p31"/>
          <p:cNvPicPr preferRelativeResize="0"/>
          <p:nvPr/>
        </p:nvPicPr>
        <p:blipFill>
          <a:blip r:embed="rId6">
            <a:alphaModFix/>
          </a:blip>
          <a:stretch>
            <a:fillRect/>
          </a:stretch>
        </p:blipFill>
        <p:spPr>
          <a:xfrm>
            <a:off x="533700" y="1172775"/>
            <a:ext cx="6912374" cy="3888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3535"/>
        </a:solidFill>
      </p:bgPr>
    </p:bg>
    <p:spTree>
      <p:nvGrpSpPr>
        <p:cNvPr id="283" name="Shape 283"/>
        <p:cNvGrpSpPr/>
        <p:nvPr/>
      </p:nvGrpSpPr>
      <p:grpSpPr>
        <a:xfrm>
          <a:off x="0" y="0"/>
          <a:ext cx="0" cy="0"/>
          <a:chOff x="0" y="0"/>
          <a:chExt cx="0" cy="0"/>
        </a:xfrm>
      </p:grpSpPr>
      <p:sp>
        <p:nvSpPr>
          <p:cNvPr id="284" name="Google Shape;284;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accent3"/>
                </a:solidFill>
              </a:rPr>
              <a:t>Table Of Contents</a:t>
            </a:r>
            <a:endParaRPr sz="2400">
              <a:solidFill>
                <a:schemeClr val="accent3"/>
              </a:solidFill>
            </a:endParaRPr>
          </a:p>
        </p:txBody>
      </p:sp>
      <p:sp>
        <p:nvSpPr>
          <p:cNvPr id="285" name="Google Shape;285;p14"/>
          <p:cNvSpPr txBox="1"/>
          <p:nvPr>
            <p:ph idx="4294967295" type="title"/>
          </p:nvPr>
        </p:nvSpPr>
        <p:spPr>
          <a:xfrm>
            <a:off x="535775" y="1480150"/>
            <a:ext cx="5249700" cy="33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lt1"/>
                </a:solidFill>
                <a:latin typeface="Lato"/>
                <a:ea typeface="Lato"/>
                <a:cs typeface="Lato"/>
                <a:sym typeface="Lato"/>
              </a:rPr>
              <a:t>Game Concept                                                                                  </a:t>
            </a:r>
            <a:r>
              <a:rPr b="0" lang="en" sz="1600">
                <a:solidFill>
                  <a:schemeClr val="lt1"/>
                </a:solidFill>
                <a:latin typeface="Lato"/>
                <a:ea typeface="Lato"/>
                <a:cs typeface="Lato"/>
                <a:sym typeface="Lato"/>
              </a:rPr>
              <a:t>3</a:t>
            </a:r>
            <a:endParaRPr b="0"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lang="en" sz="1600">
                <a:solidFill>
                  <a:schemeClr val="lt1"/>
                </a:solidFill>
                <a:latin typeface="Lato"/>
                <a:ea typeface="Lato"/>
                <a:cs typeface="Lato"/>
                <a:sym typeface="Lato"/>
              </a:rPr>
              <a:t>Artists &amp; Roles                                                                                  </a:t>
            </a:r>
            <a:r>
              <a:rPr b="0" lang="en" sz="1600">
                <a:solidFill>
                  <a:schemeClr val="lt1"/>
                </a:solidFill>
                <a:latin typeface="Lato"/>
                <a:ea typeface="Lato"/>
                <a:cs typeface="Lato"/>
                <a:sym typeface="Lato"/>
              </a:rPr>
              <a:t>4</a:t>
            </a:r>
            <a:endParaRPr b="0"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lang="en" sz="1600">
                <a:solidFill>
                  <a:schemeClr val="lt1"/>
                </a:solidFill>
                <a:latin typeface="Lato"/>
                <a:ea typeface="Lato"/>
                <a:cs typeface="Lato"/>
                <a:sym typeface="Lato"/>
              </a:rPr>
              <a:t>Artist Contributions                                                                     </a:t>
            </a:r>
            <a:r>
              <a:rPr b="0" lang="en" sz="1600">
                <a:solidFill>
                  <a:schemeClr val="lt1"/>
                </a:solidFill>
                <a:latin typeface="Lato"/>
                <a:ea typeface="Lato"/>
                <a:cs typeface="Lato"/>
                <a:sym typeface="Lato"/>
              </a:rPr>
              <a:t>5</a:t>
            </a:r>
            <a:endParaRPr b="0"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0" i="1" lang="en" sz="1600">
                <a:solidFill>
                  <a:schemeClr val="lt1"/>
                </a:solidFill>
                <a:latin typeface="Lato"/>
                <a:ea typeface="Lato"/>
                <a:cs typeface="Lato"/>
                <a:sym typeface="Lato"/>
              </a:rPr>
              <a:t>     Jayden                                                                                                </a:t>
            </a:r>
            <a:r>
              <a:rPr b="0" lang="en" sz="1600">
                <a:solidFill>
                  <a:schemeClr val="lt1"/>
                </a:solidFill>
                <a:latin typeface="Lato"/>
                <a:ea typeface="Lato"/>
                <a:cs typeface="Lato"/>
                <a:sym typeface="Lato"/>
              </a:rPr>
              <a:t>5</a:t>
            </a:r>
            <a:endParaRPr b="0"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0" lang="en" sz="1600">
                <a:solidFill>
                  <a:schemeClr val="lt1"/>
                </a:solidFill>
                <a:latin typeface="Lato"/>
                <a:ea typeface="Lato"/>
                <a:cs typeface="Lato"/>
                <a:sym typeface="Lato"/>
              </a:rPr>
              <a:t>    </a:t>
            </a:r>
            <a:r>
              <a:rPr b="0" i="1" lang="en" sz="1600">
                <a:solidFill>
                  <a:schemeClr val="lt1"/>
                </a:solidFill>
                <a:latin typeface="Lato"/>
                <a:ea typeface="Lato"/>
                <a:cs typeface="Lato"/>
                <a:sym typeface="Lato"/>
              </a:rPr>
              <a:t> Liam                                                                                                     </a:t>
            </a:r>
            <a:r>
              <a:rPr b="0" lang="en" sz="1600">
                <a:solidFill>
                  <a:schemeClr val="lt1"/>
                </a:solidFill>
                <a:latin typeface="Lato"/>
                <a:ea typeface="Lato"/>
                <a:cs typeface="Lato"/>
                <a:sym typeface="Lato"/>
              </a:rPr>
              <a:t>17</a:t>
            </a:r>
            <a:endParaRPr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lang="en" sz="1600">
                <a:solidFill>
                  <a:schemeClr val="lt1"/>
                </a:solidFill>
                <a:latin typeface="Lato"/>
                <a:ea typeface="Lato"/>
                <a:cs typeface="Lato"/>
                <a:sym typeface="Lato"/>
              </a:rPr>
              <a:t>Moodboard                                                                                         </a:t>
            </a:r>
            <a:r>
              <a:rPr b="0" lang="en" sz="1600">
                <a:solidFill>
                  <a:schemeClr val="lt1"/>
                </a:solidFill>
                <a:latin typeface="Lato"/>
                <a:ea typeface="Lato"/>
                <a:cs typeface="Lato"/>
                <a:sym typeface="Lato"/>
              </a:rPr>
              <a:t>22</a:t>
            </a:r>
            <a:endParaRPr b="0"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lang="en" sz="1600">
                <a:solidFill>
                  <a:schemeClr val="lt1"/>
                </a:solidFill>
                <a:latin typeface="Lato"/>
                <a:ea typeface="Lato"/>
                <a:cs typeface="Lato"/>
                <a:sym typeface="Lato"/>
              </a:rPr>
              <a:t>Project Asset List                                                                            </a:t>
            </a:r>
            <a:r>
              <a:rPr b="0" lang="en" sz="1600">
                <a:solidFill>
                  <a:schemeClr val="lt1"/>
                </a:solidFill>
                <a:latin typeface="Lato"/>
                <a:ea typeface="Lato"/>
                <a:cs typeface="Lato"/>
                <a:sym typeface="Lato"/>
              </a:rPr>
              <a:t>23</a:t>
            </a:r>
            <a:endParaRPr b="0"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0" i="1" lang="en" sz="1600">
                <a:solidFill>
                  <a:schemeClr val="lt1"/>
                </a:solidFill>
                <a:latin typeface="Lato"/>
                <a:ea typeface="Lato"/>
                <a:cs typeface="Lato"/>
                <a:sym typeface="Lato"/>
              </a:rPr>
              <a:t>     Roles                                                                                                    </a:t>
            </a:r>
            <a:r>
              <a:rPr b="0" lang="en" sz="1600">
                <a:solidFill>
                  <a:schemeClr val="lt1"/>
                </a:solidFill>
                <a:latin typeface="Lato"/>
                <a:ea typeface="Lato"/>
                <a:cs typeface="Lato"/>
                <a:sym typeface="Lato"/>
              </a:rPr>
              <a:t>24</a:t>
            </a:r>
            <a:endParaRPr b="0"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lang="en" sz="1600">
                <a:solidFill>
                  <a:schemeClr val="lt1"/>
                </a:solidFill>
                <a:latin typeface="Lato"/>
                <a:ea typeface="Lato"/>
                <a:cs typeface="Lato"/>
                <a:sym typeface="Lato"/>
              </a:rPr>
              <a:t>Platform Considerations                                                            </a:t>
            </a:r>
            <a:r>
              <a:rPr b="0" lang="en" sz="1600">
                <a:solidFill>
                  <a:schemeClr val="lt1"/>
                </a:solidFill>
                <a:latin typeface="Lato"/>
                <a:ea typeface="Lato"/>
                <a:cs typeface="Lato"/>
                <a:sym typeface="Lato"/>
              </a:rPr>
              <a:t>25</a:t>
            </a:r>
            <a:endParaRPr b="0"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lang="en" sz="1600">
                <a:solidFill>
                  <a:schemeClr val="lt1"/>
                </a:solidFill>
                <a:latin typeface="Lato"/>
                <a:ea typeface="Lato"/>
                <a:cs typeface="Lato"/>
                <a:sym typeface="Lato"/>
              </a:rPr>
              <a:t>Tool Inventory                                                                                   </a:t>
            </a:r>
            <a:r>
              <a:rPr b="0" lang="en" sz="1600">
                <a:solidFill>
                  <a:schemeClr val="lt1"/>
                </a:solidFill>
                <a:latin typeface="Lato"/>
                <a:ea typeface="Lato"/>
                <a:cs typeface="Lato"/>
                <a:sym typeface="Lato"/>
              </a:rPr>
              <a:t>26</a:t>
            </a:r>
            <a:endParaRPr b="0" sz="1600">
              <a:solidFill>
                <a:schemeClr val="lt1"/>
              </a:solidFill>
              <a:latin typeface="Lato"/>
              <a:ea typeface="Lato"/>
              <a:cs typeface="Lato"/>
              <a:sym typeface="Lato"/>
            </a:endParaRPr>
          </a:p>
          <a:p>
            <a:pPr indent="0" lvl="0" marL="0" rtl="0" algn="l">
              <a:lnSpc>
                <a:spcPct val="100000"/>
              </a:lnSpc>
              <a:spcBef>
                <a:spcPts val="0"/>
              </a:spcBef>
              <a:spcAft>
                <a:spcPts val="0"/>
              </a:spcAft>
              <a:buNone/>
            </a:pPr>
            <a:r>
              <a:rPr lang="en" sz="1600">
                <a:solidFill>
                  <a:schemeClr val="lt1"/>
                </a:solidFill>
                <a:latin typeface="Lato"/>
                <a:ea typeface="Lato"/>
                <a:cs typeface="Lato"/>
                <a:sym typeface="Lato"/>
              </a:rPr>
              <a:t>Art Specifications                                                                            </a:t>
            </a:r>
            <a:r>
              <a:rPr b="0" lang="en" sz="1600">
                <a:solidFill>
                  <a:schemeClr val="lt1"/>
                </a:solidFill>
                <a:latin typeface="Lato"/>
                <a:ea typeface="Lato"/>
                <a:cs typeface="Lato"/>
                <a:sym typeface="Lato"/>
              </a:rPr>
              <a:t>27</a:t>
            </a:r>
            <a:endParaRPr b="0" sz="1600">
              <a:solidFill>
                <a:schemeClr val="lt1"/>
              </a:solidFill>
              <a:latin typeface="Lato"/>
              <a:ea typeface="Lato"/>
              <a:cs typeface="Lato"/>
              <a:sym typeface="Lato"/>
            </a:endParaRPr>
          </a:p>
        </p:txBody>
      </p:sp>
      <p:pic>
        <p:nvPicPr>
          <p:cNvPr id="286" name="Google Shape;286;p14"/>
          <p:cNvPicPr preferRelativeResize="0"/>
          <p:nvPr/>
        </p:nvPicPr>
        <p:blipFill>
          <a:blip r:embed="rId3">
            <a:alphaModFix/>
          </a:blip>
          <a:stretch>
            <a:fillRect/>
          </a:stretch>
        </p:blipFill>
        <p:spPr>
          <a:xfrm>
            <a:off x="5885375" y="152400"/>
            <a:ext cx="3106225" cy="2517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564" name="Shape 564"/>
        <p:cNvGrpSpPr/>
        <p:nvPr/>
      </p:nvGrpSpPr>
      <p:grpSpPr>
        <a:xfrm>
          <a:off x="0" y="0"/>
          <a:ext cx="0" cy="0"/>
          <a:chOff x="0" y="0"/>
          <a:chExt cx="0" cy="0"/>
        </a:xfrm>
      </p:grpSpPr>
      <p:sp>
        <p:nvSpPr>
          <p:cNvPr id="565" name="Google Shape;565;p32"/>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Concept Images: </a:t>
            </a:r>
            <a:r>
              <a:rPr b="0" lang="en" sz="1800">
                <a:solidFill>
                  <a:schemeClr val="accent3"/>
                </a:solidFill>
              </a:rPr>
              <a:t>Items</a:t>
            </a:r>
            <a:endParaRPr>
              <a:solidFill>
                <a:schemeClr val="accent3"/>
              </a:solidFill>
            </a:endParaRPr>
          </a:p>
        </p:txBody>
      </p:sp>
      <p:grpSp>
        <p:nvGrpSpPr>
          <p:cNvPr id="566" name="Google Shape;566;p32"/>
          <p:cNvGrpSpPr/>
          <p:nvPr/>
        </p:nvGrpSpPr>
        <p:grpSpPr>
          <a:xfrm>
            <a:off x="8041809" y="116302"/>
            <a:ext cx="957596" cy="546990"/>
            <a:chOff x="205400" y="-7331524"/>
            <a:chExt cx="2212050" cy="2737689"/>
          </a:xfrm>
        </p:grpSpPr>
        <p:pic>
          <p:nvPicPr>
            <p:cNvPr id="567" name="Google Shape;567;p32"/>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568" name="Google Shape;568;p32"/>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569" name="Google Shape;569;p32"/>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Liam</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570" name="Google Shape;570;p32"/>
          <p:cNvPicPr preferRelativeResize="0"/>
          <p:nvPr/>
        </p:nvPicPr>
        <p:blipFill>
          <a:blip r:embed="rId5">
            <a:alphaModFix/>
          </a:blip>
          <a:stretch>
            <a:fillRect/>
          </a:stretch>
        </p:blipFill>
        <p:spPr>
          <a:xfrm>
            <a:off x="7861251" y="749175"/>
            <a:ext cx="535350" cy="540301"/>
          </a:xfrm>
          <a:prstGeom prst="rect">
            <a:avLst/>
          </a:prstGeom>
          <a:noFill/>
          <a:ln>
            <a:noFill/>
          </a:ln>
        </p:spPr>
      </p:pic>
      <p:sp>
        <p:nvSpPr>
          <p:cNvPr id="571" name="Google Shape;571;p32"/>
          <p:cNvSpPr txBox="1"/>
          <p:nvPr/>
        </p:nvSpPr>
        <p:spPr>
          <a:xfrm>
            <a:off x="2742713" y="4340000"/>
            <a:ext cx="14082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Bedroom</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sp>
        <p:nvSpPr>
          <p:cNvPr id="572" name="Google Shape;572;p32"/>
          <p:cNvSpPr txBox="1"/>
          <p:nvPr/>
        </p:nvSpPr>
        <p:spPr>
          <a:xfrm>
            <a:off x="283100" y="865875"/>
            <a:ext cx="5631300" cy="30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Maven Pro"/>
              <a:buChar char="●"/>
            </a:pPr>
            <a:r>
              <a:rPr lang="en" sz="1000">
                <a:solidFill>
                  <a:schemeClr val="lt1"/>
                </a:solidFill>
                <a:latin typeface="Maven Pro"/>
                <a:ea typeface="Maven Pro"/>
                <a:cs typeface="Maven Pro"/>
                <a:sym typeface="Maven Pro"/>
              </a:rPr>
              <a:t>Modular rooms that can be used to create the house layout</a:t>
            </a:r>
            <a:endParaRPr sz="1000">
              <a:solidFill>
                <a:schemeClr val="lt1"/>
              </a:solidFill>
              <a:latin typeface="Maven Pro"/>
              <a:ea typeface="Maven Pro"/>
              <a:cs typeface="Maven Pro"/>
              <a:sym typeface="Maven Pro"/>
            </a:endParaRPr>
          </a:p>
        </p:txBody>
      </p:sp>
      <p:pic>
        <p:nvPicPr>
          <p:cNvPr id="573" name="Google Shape;573;p32"/>
          <p:cNvPicPr preferRelativeResize="0"/>
          <p:nvPr/>
        </p:nvPicPr>
        <p:blipFill>
          <a:blip r:embed="rId6">
            <a:alphaModFix/>
          </a:blip>
          <a:stretch>
            <a:fillRect/>
          </a:stretch>
        </p:blipFill>
        <p:spPr>
          <a:xfrm>
            <a:off x="-884100" y="1643048"/>
            <a:ext cx="6307949" cy="3548224"/>
          </a:xfrm>
          <a:prstGeom prst="rect">
            <a:avLst/>
          </a:prstGeom>
          <a:noFill/>
          <a:ln>
            <a:noFill/>
          </a:ln>
        </p:spPr>
      </p:pic>
      <p:pic>
        <p:nvPicPr>
          <p:cNvPr id="574" name="Google Shape;574;p32"/>
          <p:cNvPicPr preferRelativeResize="0"/>
          <p:nvPr/>
        </p:nvPicPr>
        <p:blipFill>
          <a:blip r:embed="rId7">
            <a:alphaModFix/>
          </a:blip>
          <a:stretch>
            <a:fillRect/>
          </a:stretch>
        </p:blipFill>
        <p:spPr>
          <a:xfrm>
            <a:off x="3318175" y="1549800"/>
            <a:ext cx="6473750" cy="3641474"/>
          </a:xfrm>
          <a:prstGeom prst="rect">
            <a:avLst/>
          </a:prstGeom>
          <a:noFill/>
          <a:ln>
            <a:noFill/>
          </a:ln>
        </p:spPr>
      </p:pic>
      <p:sp>
        <p:nvSpPr>
          <p:cNvPr id="575" name="Google Shape;575;p32"/>
          <p:cNvSpPr txBox="1"/>
          <p:nvPr/>
        </p:nvSpPr>
        <p:spPr>
          <a:xfrm>
            <a:off x="6930888" y="4340000"/>
            <a:ext cx="14082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Kitchen</a:t>
            </a:r>
            <a:endParaRPr>
              <a:solidFill>
                <a:schemeClr val="lt1"/>
              </a:solidFill>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579" name="Shape 579"/>
        <p:cNvGrpSpPr/>
        <p:nvPr/>
      </p:nvGrpSpPr>
      <p:grpSpPr>
        <a:xfrm>
          <a:off x="0" y="0"/>
          <a:ext cx="0" cy="0"/>
          <a:chOff x="0" y="0"/>
          <a:chExt cx="0" cy="0"/>
        </a:xfrm>
      </p:grpSpPr>
      <p:sp>
        <p:nvSpPr>
          <p:cNvPr id="580" name="Google Shape;580;p33"/>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Colour Palette Study</a:t>
            </a:r>
            <a:endParaRPr>
              <a:solidFill>
                <a:schemeClr val="accent3"/>
              </a:solidFill>
            </a:endParaRPr>
          </a:p>
        </p:txBody>
      </p:sp>
      <p:grpSp>
        <p:nvGrpSpPr>
          <p:cNvPr id="581" name="Google Shape;581;p33"/>
          <p:cNvGrpSpPr/>
          <p:nvPr/>
        </p:nvGrpSpPr>
        <p:grpSpPr>
          <a:xfrm>
            <a:off x="8041809" y="116302"/>
            <a:ext cx="957596" cy="546990"/>
            <a:chOff x="205400" y="-7331524"/>
            <a:chExt cx="2212050" cy="2737689"/>
          </a:xfrm>
        </p:grpSpPr>
        <p:pic>
          <p:nvPicPr>
            <p:cNvPr id="582" name="Google Shape;582;p33"/>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583" name="Google Shape;583;p33"/>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584" name="Google Shape;584;p33"/>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a:solidFill>
                    <a:schemeClr val="accent3"/>
                  </a:solidFill>
                  <a:latin typeface="Raleway"/>
                  <a:ea typeface="Raleway"/>
                  <a:cs typeface="Raleway"/>
                  <a:sym typeface="Raleway"/>
                </a:rPr>
                <a:t>Liam</a:t>
              </a:r>
              <a:endParaRPr b="1">
                <a:solidFill>
                  <a:schemeClr val="accent3"/>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585" name="Google Shape;585;p33"/>
          <p:cNvPicPr preferRelativeResize="0"/>
          <p:nvPr/>
        </p:nvPicPr>
        <p:blipFill>
          <a:blip r:embed="rId5">
            <a:alphaModFix/>
          </a:blip>
          <a:stretch>
            <a:fillRect/>
          </a:stretch>
        </p:blipFill>
        <p:spPr>
          <a:xfrm>
            <a:off x="7861251" y="749175"/>
            <a:ext cx="535350" cy="540301"/>
          </a:xfrm>
          <a:prstGeom prst="rect">
            <a:avLst/>
          </a:prstGeom>
          <a:noFill/>
          <a:ln>
            <a:noFill/>
          </a:ln>
        </p:spPr>
      </p:pic>
      <p:sp>
        <p:nvSpPr>
          <p:cNvPr id="586" name="Google Shape;586;p33"/>
          <p:cNvSpPr txBox="1"/>
          <p:nvPr/>
        </p:nvSpPr>
        <p:spPr>
          <a:xfrm>
            <a:off x="4221438" y="954900"/>
            <a:ext cx="2217300" cy="245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Lighter color palette for items that will get darker with lighting effects during the night</a:t>
            </a:r>
            <a:endParaRPr>
              <a:solidFill>
                <a:schemeClr val="lt1"/>
              </a:solidFill>
              <a:latin typeface="Maven Pro"/>
              <a:ea typeface="Maven Pro"/>
              <a:cs typeface="Maven Pro"/>
              <a:sym typeface="Maven Pro"/>
            </a:endParaRPr>
          </a:p>
        </p:txBody>
      </p:sp>
      <p:pic>
        <p:nvPicPr>
          <p:cNvPr id="587" name="Google Shape;587;p33"/>
          <p:cNvPicPr preferRelativeResize="0"/>
          <p:nvPr/>
        </p:nvPicPr>
        <p:blipFill>
          <a:blip r:embed="rId6">
            <a:alphaModFix/>
          </a:blip>
          <a:stretch>
            <a:fillRect/>
          </a:stretch>
        </p:blipFill>
        <p:spPr>
          <a:xfrm>
            <a:off x="3099250" y="954900"/>
            <a:ext cx="319400" cy="1706524"/>
          </a:xfrm>
          <a:prstGeom prst="rect">
            <a:avLst/>
          </a:prstGeom>
          <a:noFill/>
          <a:ln>
            <a:noFill/>
          </a:ln>
        </p:spPr>
      </p:pic>
      <p:pic>
        <p:nvPicPr>
          <p:cNvPr id="588" name="Google Shape;588;p33"/>
          <p:cNvPicPr preferRelativeResize="0"/>
          <p:nvPr/>
        </p:nvPicPr>
        <p:blipFill>
          <a:blip r:embed="rId7">
            <a:alphaModFix/>
          </a:blip>
          <a:stretch>
            <a:fillRect/>
          </a:stretch>
        </p:blipFill>
        <p:spPr>
          <a:xfrm>
            <a:off x="7677550" y="3212850"/>
            <a:ext cx="319400" cy="1706524"/>
          </a:xfrm>
          <a:prstGeom prst="rect">
            <a:avLst/>
          </a:prstGeom>
          <a:noFill/>
          <a:ln>
            <a:noFill/>
          </a:ln>
        </p:spPr>
      </p:pic>
      <p:pic>
        <p:nvPicPr>
          <p:cNvPr id="589" name="Google Shape;589;p33"/>
          <p:cNvPicPr preferRelativeResize="0"/>
          <p:nvPr/>
        </p:nvPicPr>
        <p:blipFill>
          <a:blip r:embed="rId8">
            <a:alphaModFix/>
          </a:blip>
          <a:stretch>
            <a:fillRect/>
          </a:stretch>
        </p:blipFill>
        <p:spPr>
          <a:xfrm>
            <a:off x="3686650" y="3268869"/>
            <a:ext cx="319400" cy="1706568"/>
          </a:xfrm>
          <a:prstGeom prst="rect">
            <a:avLst/>
          </a:prstGeom>
          <a:noFill/>
          <a:ln>
            <a:noFill/>
          </a:ln>
        </p:spPr>
      </p:pic>
      <p:pic>
        <p:nvPicPr>
          <p:cNvPr id="590" name="Google Shape;590;p33"/>
          <p:cNvPicPr preferRelativeResize="0"/>
          <p:nvPr/>
        </p:nvPicPr>
        <p:blipFill>
          <a:blip r:embed="rId9">
            <a:alphaModFix/>
          </a:blip>
          <a:stretch>
            <a:fillRect/>
          </a:stretch>
        </p:blipFill>
        <p:spPr>
          <a:xfrm>
            <a:off x="152400" y="3253200"/>
            <a:ext cx="3089601" cy="1737901"/>
          </a:xfrm>
          <a:prstGeom prst="rect">
            <a:avLst/>
          </a:prstGeom>
          <a:noFill/>
          <a:ln>
            <a:noFill/>
          </a:ln>
        </p:spPr>
      </p:pic>
      <p:pic>
        <p:nvPicPr>
          <p:cNvPr descr="low poly bedroom - Pesquisa Google" id="591" name="Google Shape;591;p33"/>
          <p:cNvPicPr preferRelativeResize="0"/>
          <p:nvPr/>
        </p:nvPicPr>
        <p:blipFill>
          <a:blip r:embed="rId10">
            <a:alphaModFix/>
          </a:blip>
          <a:stretch>
            <a:fillRect/>
          </a:stretch>
        </p:blipFill>
        <p:spPr>
          <a:xfrm>
            <a:off x="513486" y="889050"/>
            <a:ext cx="2104900" cy="2104900"/>
          </a:xfrm>
          <a:prstGeom prst="rect">
            <a:avLst/>
          </a:prstGeom>
          <a:noFill/>
          <a:ln>
            <a:noFill/>
          </a:ln>
        </p:spPr>
      </p:pic>
      <p:pic>
        <p:nvPicPr>
          <p:cNvPr descr="ArtStation - Isometric room2, ruimin zhu" id="592" name="Google Shape;592;p33"/>
          <p:cNvPicPr preferRelativeResize="0"/>
          <p:nvPr/>
        </p:nvPicPr>
        <p:blipFill>
          <a:blip r:embed="rId11">
            <a:alphaModFix/>
          </a:blip>
          <a:stretch>
            <a:fillRect/>
          </a:stretch>
        </p:blipFill>
        <p:spPr>
          <a:xfrm>
            <a:off x="4704675" y="2960205"/>
            <a:ext cx="2104900" cy="20741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596" name="Shape 596"/>
        <p:cNvGrpSpPr/>
        <p:nvPr/>
      </p:nvGrpSpPr>
      <p:grpSpPr>
        <a:xfrm>
          <a:off x="0" y="0"/>
          <a:ext cx="0" cy="0"/>
          <a:chOff x="0" y="0"/>
          <a:chExt cx="0" cy="0"/>
        </a:xfrm>
      </p:grpSpPr>
      <p:pic>
        <p:nvPicPr>
          <p:cNvPr id="597" name="Google Shape;597;p34"/>
          <p:cNvPicPr preferRelativeResize="0"/>
          <p:nvPr/>
        </p:nvPicPr>
        <p:blipFill>
          <a:blip r:embed="rId3">
            <a:alphaModFix/>
          </a:blip>
          <a:stretch>
            <a:fillRect/>
          </a:stretch>
        </p:blipFill>
        <p:spPr>
          <a:xfrm>
            <a:off x="307363" y="172888"/>
            <a:ext cx="8529274" cy="4797725"/>
          </a:xfrm>
          <a:prstGeom prst="rect">
            <a:avLst/>
          </a:prstGeom>
          <a:noFill/>
          <a:ln>
            <a:noFill/>
          </a:ln>
        </p:spPr>
      </p:pic>
      <p:grpSp>
        <p:nvGrpSpPr>
          <p:cNvPr id="598" name="Google Shape;598;p34"/>
          <p:cNvGrpSpPr/>
          <p:nvPr/>
        </p:nvGrpSpPr>
        <p:grpSpPr>
          <a:xfrm>
            <a:off x="6834525" y="36360"/>
            <a:ext cx="2212025" cy="2328893"/>
            <a:chOff x="13502813" y="-2032312"/>
            <a:chExt cx="2212025" cy="2328893"/>
          </a:xfrm>
        </p:grpSpPr>
        <p:pic>
          <p:nvPicPr>
            <p:cNvPr id="599" name="Google Shape;599;p34"/>
            <p:cNvPicPr preferRelativeResize="0"/>
            <p:nvPr/>
          </p:nvPicPr>
          <p:blipFill>
            <a:blip r:embed="rId4">
              <a:alphaModFix/>
            </a:blip>
            <a:stretch>
              <a:fillRect/>
            </a:stretch>
          </p:blipFill>
          <p:spPr>
            <a:xfrm>
              <a:off x="13502813" y="-1956997"/>
              <a:ext cx="2212025" cy="1350700"/>
            </a:xfrm>
            <a:prstGeom prst="rect">
              <a:avLst/>
            </a:prstGeom>
            <a:noFill/>
            <a:ln>
              <a:noFill/>
            </a:ln>
          </p:spPr>
        </p:pic>
        <p:pic>
          <p:nvPicPr>
            <p:cNvPr descr="Piece of duct tape sticking a note to the slide" id="600" name="Google Shape;600;p34"/>
            <p:cNvPicPr preferRelativeResize="0"/>
            <p:nvPr/>
          </p:nvPicPr>
          <p:blipFill rotWithShape="1">
            <a:blip r:embed="rId5">
              <a:alphaModFix/>
            </a:blip>
            <a:srcRect b="10011" l="9244" r="2118" t="5926"/>
            <a:stretch/>
          </p:blipFill>
          <p:spPr>
            <a:xfrm rot="154826">
              <a:off x="14070175" y="-2008256"/>
              <a:ext cx="1077273" cy="382687"/>
            </a:xfrm>
            <a:prstGeom prst="rect">
              <a:avLst/>
            </a:prstGeom>
            <a:noFill/>
            <a:ln>
              <a:noFill/>
            </a:ln>
          </p:spPr>
        </p:pic>
        <p:sp>
          <p:nvSpPr>
            <p:cNvPr id="601" name="Google Shape;601;p34"/>
            <p:cNvSpPr txBox="1"/>
            <p:nvPr/>
          </p:nvSpPr>
          <p:spPr>
            <a:xfrm>
              <a:off x="13644313" y="-170741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accent3"/>
                  </a:solidFill>
                  <a:latin typeface="Raleway"/>
                  <a:ea typeface="Raleway"/>
                  <a:cs typeface="Raleway"/>
                  <a:sym typeface="Raleway"/>
                </a:rPr>
                <a:t>Moodboard</a:t>
              </a:r>
              <a:endParaRPr b="1">
                <a:solidFill>
                  <a:schemeClr val="accent3"/>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r>
                <a:rPr b="1" lang="en" sz="1000">
                  <a:solidFill>
                    <a:srgbClr val="353535"/>
                  </a:solidFill>
                  <a:latin typeface="Raleway"/>
                  <a:ea typeface="Raleway"/>
                  <a:cs typeface="Raleway"/>
                  <a:sym typeface="Raleway"/>
                </a:rPr>
                <a:t>Transparent walls and stylised art + slightly shifted top down camera</a:t>
              </a:r>
              <a:endParaRPr b="1" sz="1000">
                <a:solidFill>
                  <a:srgbClr val="353535"/>
                </a:solidFill>
                <a:latin typeface="Raleway"/>
                <a:ea typeface="Raleway"/>
                <a:cs typeface="Raleway"/>
                <a:sym typeface="Raleway"/>
              </a:endParaRPr>
            </a:p>
          </p:txBody>
        </p:sp>
      </p:grpSp>
      <p:pic>
        <p:nvPicPr>
          <p:cNvPr id="602" name="Google Shape;602;p34"/>
          <p:cNvPicPr preferRelativeResize="0"/>
          <p:nvPr/>
        </p:nvPicPr>
        <p:blipFill>
          <a:blip r:embed="rId6">
            <a:alphaModFix/>
          </a:blip>
          <a:stretch>
            <a:fillRect/>
          </a:stretch>
        </p:blipFill>
        <p:spPr>
          <a:xfrm>
            <a:off x="2862825" y="172900"/>
            <a:ext cx="2972549" cy="1672051"/>
          </a:xfrm>
          <a:prstGeom prst="rect">
            <a:avLst/>
          </a:prstGeom>
          <a:noFill/>
          <a:ln>
            <a:noFill/>
          </a:ln>
        </p:spPr>
      </p:pic>
      <p:pic>
        <p:nvPicPr>
          <p:cNvPr id="603" name="Google Shape;603;p34"/>
          <p:cNvPicPr preferRelativeResize="0"/>
          <p:nvPr/>
        </p:nvPicPr>
        <p:blipFill>
          <a:blip r:embed="rId7">
            <a:alphaModFix/>
          </a:blip>
          <a:stretch>
            <a:fillRect/>
          </a:stretch>
        </p:blipFill>
        <p:spPr>
          <a:xfrm>
            <a:off x="5835375" y="1439373"/>
            <a:ext cx="2320627" cy="1305353"/>
          </a:xfrm>
          <a:prstGeom prst="rect">
            <a:avLst/>
          </a:prstGeom>
          <a:noFill/>
          <a:ln>
            <a:noFill/>
          </a:ln>
        </p:spPr>
      </p:pic>
      <p:pic>
        <p:nvPicPr>
          <p:cNvPr id="604" name="Google Shape;604;p34"/>
          <p:cNvPicPr preferRelativeResize="0"/>
          <p:nvPr/>
        </p:nvPicPr>
        <p:blipFill>
          <a:blip r:embed="rId8">
            <a:alphaModFix/>
          </a:blip>
          <a:stretch>
            <a:fillRect/>
          </a:stretch>
        </p:blipFill>
        <p:spPr>
          <a:xfrm>
            <a:off x="1390875" y="3830049"/>
            <a:ext cx="1938477" cy="1140549"/>
          </a:xfrm>
          <a:prstGeom prst="rect">
            <a:avLst/>
          </a:prstGeom>
          <a:noFill/>
          <a:ln>
            <a:noFill/>
          </a:ln>
        </p:spPr>
      </p:pic>
      <p:pic>
        <p:nvPicPr>
          <p:cNvPr id="605" name="Google Shape;605;p34"/>
          <p:cNvPicPr preferRelativeResize="0"/>
          <p:nvPr/>
        </p:nvPicPr>
        <p:blipFill>
          <a:blip r:embed="rId9">
            <a:alphaModFix/>
          </a:blip>
          <a:stretch>
            <a:fillRect/>
          </a:stretch>
        </p:blipFill>
        <p:spPr>
          <a:xfrm>
            <a:off x="4857000" y="4023650"/>
            <a:ext cx="1683475" cy="946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609" name="Shape 609"/>
        <p:cNvGrpSpPr/>
        <p:nvPr/>
      </p:nvGrpSpPr>
      <p:grpSpPr>
        <a:xfrm>
          <a:off x="0" y="0"/>
          <a:ext cx="0" cy="0"/>
          <a:chOff x="0" y="0"/>
          <a:chExt cx="0" cy="0"/>
        </a:xfrm>
      </p:grpSpPr>
      <p:sp>
        <p:nvSpPr>
          <p:cNvPr id="610" name="Google Shape;610;p35"/>
          <p:cNvSpPr txBox="1"/>
          <p:nvPr>
            <p:ph type="title"/>
          </p:nvPr>
        </p:nvSpPr>
        <p:spPr>
          <a:xfrm>
            <a:off x="283100" y="194150"/>
            <a:ext cx="8622300" cy="849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3"/>
                </a:solidFill>
              </a:rPr>
              <a:t>Project Asset List</a:t>
            </a:r>
            <a:endParaRPr b="0" sz="2400">
              <a:solidFill>
                <a:schemeClr val="accent3"/>
              </a:solidFill>
            </a:endParaRPr>
          </a:p>
        </p:txBody>
      </p:sp>
      <p:grpSp>
        <p:nvGrpSpPr>
          <p:cNvPr id="611" name="Google Shape;611;p35"/>
          <p:cNvGrpSpPr/>
          <p:nvPr/>
        </p:nvGrpSpPr>
        <p:grpSpPr>
          <a:xfrm>
            <a:off x="6781388" y="2464035"/>
            <a:ext cx="2212050" cy="2537076"/>
            <a:chOff x="6803275" y="395363"/>
            <a:chExt cx="2212050" cy="2537076"/>
          </a:xfrm>
        </p:grpSpPr>
        <p:pic>
          <p:nvPicPr>
            <p:cNvPr id="612" name="Google Shape;612;p35"/>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613" name="Google Shape;613;p35"/>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614" name="Google Shape;614;p35"/>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accent3"/>
                  </a:solidFill>
                  <a:latin typeface="Raleway"/>
                  <a:ea typeface="Raleway"/>
                  <a:cs typeface="Raleway"/>
                  <a:sym typeface="Raleway"/>
                </a:rPr>
                <a:t>Other Items</a:t>
              </a:r>
              <a:endParaRPr b="1">
                <a:solidFill>
                  <a:schemeClr val="accent3"/>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r>
                <a:rPr lang="en" sz="1200">
                  <a:solidFill>
                    <a:schemeClr val="dk2"/>
                  </a:solidFill>
                  <a:latin typeface="Raleway"/>
                  <a:ea typeface="Raleway"/>
                  <a:cs typeface="Raleway"/>
                  <a:sym typeface="Raleway"/>
                </a:rPr>
                <a:t>Door, double + single beds, bedside drawer, wardrobe, cupboard, kitchen sink, table, chair, lounge, coffee table, bookshelf, lamp, bath, toilet, hand basin.</a:t>
              </a:r>
              <a:endParaRPr sz="1200">
                <a:solidFill>
                  <a:schemeClr val="dk2"/>
                </a:solidFill>
                <a:latin typeface="Raleway"/>
                <a:ea typeface="Raleway"/>
                <a:cs typeface="Raleway"/>
                <a:sym typeface="Raleway"/>
              </a:endParaRPr>
            </a:p>
          </p:txBody>
        </p:sp>
      </p:grpSp>
      <p:pic>
        <p:nvPicPr>
          <p:cNvPr id="615" name="Google Shape;615;p35"/>
          <p:cNvPicPr preferRelativeResize="0"/>
          <p:nvPr/>
        </p:nvPicPr>
        <p:blipFill>
          <a:blip r:embed="rId5">
            <a:alphaModFix/>
          </a:blip>
          <a:stretch>
            <a:fillRect/>
          </a:stretch>
        </p:blipFill>
        <p:spPr>
          <a:xfrm>
            <a:off x="7861251" y="749175"/>
            <a:ext cx="535350" cy="540301"/>
          </a:xfrm>
          <a:prstGeom prst="rect">
            <a:avLst/>
          </a:prstGeom>
          <a:noFill/>
          <a:ln>
            <a:noFill/>
          </a:ln>
        </p:spPr>
      </p:pic>
      <p:sp>
        <p:nvSpPr>
          <p:cNvPr id="616" name="Google Shape;616;p35"/>
          <p:cNvSpPr txBox="1"/>
          <p:nvPr/>
        </p:nvSpPr>
        <p:spPr>
          <a:xfrm>
            <a:off x="383525" y="990350"/>
            <a:ext cx="6355800" cy="3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Modular Rooms:</a:t>
            </a:r>
            <a:endParaRPr b="1">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Bedroom</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Living Room</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Kitchen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Hallway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Bathroom</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Laundry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Office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Garage</a:t>
            </a:r>
            <a:endParaRPr>
              <a:solidFill>
                <a:schemeClr val="lt1"/>
              </a:solidFill>
            </a:endParaRPr>
          </a:p>
          <a:p>
            <a:pPr indent="0" lvl="0" marL="0" rtl="0" algn="l">
              <a:spcBef>
                <a:spcPts val="0"/>
              </a:spcBef>
              <a:spcAft>
                <a:spcPts val="0"/>
              </a:spcAft>
              <a:buNone/>
            </a:pPr>
            <a:r>
              <a:rPr b="1" lang="en">
                <a:solidFill>
                  <a:schemeClr val="lt1"/>
                </a:solidFill>
              </a:rPr>
              <a:t>Item Pickups:</a:t>
            </a:r>
            <a:endParaRPr b="1">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Watch, diamond ring, smartphone, pearl necklace, television, game console, dvd player, coffee machine, hair dryer, toaster, blender, video game, vase</a:t>
            </a:r>
            <a:endParaRPr>
              <a:solidFill>
                <a:schemeClr val="lt1"/>
              </a:solidFill>
            </a:endParaRPr>
          </a:p>
          <a:p>
            <a:pPr indent="0" lvl="0" marL="0" rtl="0" algn="l">
              <a:spcBef>
                <a:spcPts val="0"/>
              </a:spcBef>
              <a:spcAft>
                <a:spcPts val="0"/>
              </a:spcAft>
              <a:buNone/>
            </a:pPr>
            <a:r>
              <a:rPr b="1" lang="en">
                <a:solidFill>
                  <a:schemeClr val="lt1"/>
                </a:solidFill>
              </a:rPr>
              <a:t>Characters:</a:t>
            </a:r>
            <a:endParaRPr b="1">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x2 Cat burglars (literally cats)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Dog</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Enemy (same rig as cat)</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620" name="Shape 620"/>
        <p:cNvGrpSpPr/>
        <p:nvPr/>
      </p:nvGrpSpPr>
      <p:grpSpPr>
        <a:xfrm>
          <a:off x="0" y="0"/>
          <a:ext cx="0" cy="0"/>
          <a:chOff x="0" y="0"/>
          <a:chExt cx="0" cy="0"/>
        </a:xfrm>
      </p:grpSpPr>
      <p:sp>
        <p:nvSpPr>
          <p:cNvPr id="621" name="Google Shape;621;p36"/>
          <p:cNvSpPr txBox="1"/>
          <p:nvPr>
            <p:ph type="title"/>
          </p:nvPr>
        </p:nvSpPr>
        <p:spPr>
          <a:xfrm>
            <a:off x="283100" y="157675"/>
            <a:ext cx="8622300" cy="63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3"/>
                </a:solidFill>
              </a:rPr>
              <a:t>Project Asset List - Roles</a:t>
            </a:r>
            <a:endParaRPr b="0" sz="2400">
              <a:solidFill>
                <a:schemeClr val="accent3"/>
              </a:solidFill>
            </a:endParaRPr>
          </a:p>
        </p:txBody>
      </p:sp>
      <p:grpSp>
        <p:nvGrpSpPr>
          <p:cNvPr id="622" name="Google Shape;622;p36"/>
          <p:cNvGrpSpPr/>
          <p:nvPr/>
        </p:nvGrpSpPr>
        <p:grpSpPr>
          <a:xfrm>
            <a:off x="6781388" y="2464035"/>
            <a:ext cx="2212050" cy="2537076"/>
            <a:chOff x="6803275" y="395363"/>
            <a:chExt cx="2212050" cy="2537076"/>
          </a:xfrm>
        </p:grpSpPr>
        <p:pic>
          <p:nvPicPr>
            <p:cNvPr id="623" name="Google Shape;623;p3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624" name="Google Shape;624;p3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625" name="Google Shape;625;p3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accent3"/>
                  </a:solidFill>
                  <a:latin typeface="Raleway"/>
                  <a:ea typeface="Raleway"/>
                  <a:cs typeface="Raleway"/>
                  <a:sym typeface="Raleway"/>
                </a:rPr>
                <a:t>Key</a:t>
              </a:r>
              <a:endParaRPr b="1">
                <a:solidFill>
                  <a:schemeClr val="accent3"/>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900">
                  <a:solidFill>
                    <a:schemeClr val="dk2"/>
                  </a:solidFill>
                  <a:latin typeface="Raleway"/>
                  <a:ea typeface="Raleway"/>
                  <a:cs typeface="Raleway"/>
                  <a:sym typeface="Raleway"/>
                </a:rPr>
                <a:t>M = Model</a:t>
              </a:r>
              <a:endParaRPr sz="9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900">
                  <a:solidFill>
                    <a:schemeClr val="dk2"/>
                  </a:solidFill>
                  <a:latin typeface="Raleway"/>
                  <a:ea typeface="Raleway"/>
                  <a:cs typeface="Raleway"/>
                  <a:sym typeface="Raleway"/>
                </a:rPr>
                <a:t>U = Unwrap</a:t>
              </a:r>
              <a:endParaRPr sz="9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900">
                  <a:solidFill>
                    <a:schemeClr val="dk2"/>
                  </a:solidFill>
                  <a:latin typeface="Raleway"/>
                  <a:ea typeface="Raleway"/>
                  <a:cs typeface="Raleway"/>
                  <a:sym typeface="Raleway"/>
                </a:rPr>
                <a:t>R = Rig</a:t>
              </a:r>
              <a:endParaRPr sz="9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900">
                  <a:solidFill>
                    <a:schemeClr val="dk2"/>
                  </a:solidFill>
                  <a:latin typeface="Raleway"/>
                  <a:ea typeface="Raleway"/>
                  <a:cs typeface="Raleway"/>
                  <a:sym typeface="Raleway"/>
                </a:rPr>
                <a:t>A = Animate</a:t>
              </a:r>
              <a:endParaRPr sz="9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900">
                  <a:solidFill>
                    <a:schemeClr val="dk2"/>
                  </a:solidFill>
                  <a:latin typeface="Raleway"/>
                  <a:ea typeface="Raleway"/>
                  <a:cs typeface="Raleway"/>
                  <a:sym typeface="Raleway"/>
                </a:rPr>
                <a:t>T = Texture</a:t>
              </a:r>
              <a:endParaRPr sz="9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900">
                  <a:solidFill>
                    <a:schemeClr val="dk2"/>
                  </a:solidFill>
                </a:rPr>
                <a:t>✔</a:t>
              </a:r>
              <a:r>
                <a:rPr lang="en" sz="900">
                  <a:solidFill>
                    <a:schemeClr val="dk2"/>
                  </a:solidFill>
                  <a:latin typeface="Raleway"/>
                  <a:ea typeface="Raleway"/>
                  <a:cs typeface="Raleway"/>
                  <a:sym typeface="Raleway"/>
                </a:rPr>
                <a:t>= Doing task</a:t>
              </a:r>
              <a:endParaRPr sz="900">
                <a:solidFill>
                  <a:schemeClr val="dk2"/>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r>
                <a:rPr lang="en" sz="900">
                  <a:solidFill>
                    <a:schemeClr val="dk2"/>
                  </a:solidFill>
                  <a:latin typeface="Raleway"/>
                  <a:ea typeface="Raleway"/>
                  <a:cs typeface="Raleway"/>
                  <a:sym typeface="Raleway"/>
                </a:rPr>
                <a:t>H = Helping out</a:t>
              </a:r>
              <a:endParaRPr sz="900">
                <a:solidFill>
                  <a:schemeClr val="dk2"/>
                </a:solidFill>
                <a:latin typeface="Raleway"/>
                <a:ea typeface="Raleway"/>
                <a:cs typeface="Raleway"/>
                <a:sym typeface="Raleway"/>
              </a:endParaRPr>
            </a:p>
          </p:txBody>
        </p:sp>
      </p:grpSp>
      <p:pic>
        <p:nvPicPr>
          <p:cNvPr id="626" name="Google Shape;626;p36"/>
          <p:cNvPicPr preferRelativeResize="0"/>
          <p:nvPr/>
        </p:nvPicPr>
        <p:blipFill>
          <a:blip r:embed="rId5">
            <a:alphaModFix/>
          </a:blip>
          <a:stretch>
            <a:fillRect/>
          </a:stretch>
        </p:blipFill>
        <p:spPr>
          <a:xfrm>
            <a:off x="7861251" y="749175"/>
            <a:ext cx="535350" cy="540301"/>
          </a:xfrm>
          <a:prstGeom prst="rect">
            <a:avLst/>
          </a:prstGeom>
          <a:noFill/>
          <a:ln>
            <a:noFill/>
          </a:ln>
        </p:spPr>
      </p:pic>
      <p:graphicFrame>
        <p:nvGraphicFramePr>
          <p:cNvPr id="627" name="Google Shape;627;p36"/>
          <p:cNvGraphicFramePr/>
          <p:nvPr/>
        </p:nvGraphicFramePr>
        <p:xfrm>
          <a:off x="529350" y="1320925"/>
          <a:ext cx="3000000" cy="3000000"/>
        </p:xfrm>
        <a:graphic>
          <a:graphicData uri="http://schemas.openxmlformats.org/drawingml/2006/table">
            <a:tbl>
              <a:tblPr>
                <a:noFill/>
                <a:tableStyleId>{91E0AA18-3DEF-4B3F-B305-953B37C598F3}</a:tableStyleId>
              </a:tblPr>
              <a:tblGrid>
                <a:gridCol w="1623825"/>
                <a:gridCol w="1623825"/>
                <a:gridCol w="1623825"/>
              </a:tblGrid>
              <a:tr h="335075">
                <a:tc>
                  <a:txBody>
                    <a:bodyPr>
                      <a:noAutofit/>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Jayden</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Liam</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1850">
                <a:tc>
                  <a:txBody>
                    <a:bodyPr>
                      <a:noAutofit/>
                    </a:bodyPr>
                    <a:lstStyle/>
                    <a:p>
                      <a:pPr indent="0" lvl="0" marL="0" rtl="0" algn="l">
                        <a:spcBef>
                          <a:spcPts val="0"/>
                        </a:spcBef>
                        <a:spcAft>
                          <a:spcPts val="0"/>
                        </a:spcAft>
                        <a:buNone/>
                      </a:pPr>
                      <a:r>
                        <a:rPr lang="en">
                          <a:solidFill>
                            <a:schemeClr val="lt1"/>
                          </a:solidFill>
                        </a:rPr>
                        <a:t>Player Character</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M/U/R/A/T ✔</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1850">
                <a:tc>
                  <a:txBody>
                    <a:bodyPr>
                      <a:noAutofit/>
                    </a:bodyPr>
                    <a:lstStyle/>
                    <a:p>
                      <a:pPr indent="0" lvl="0" marL="0" rtl="0" algn="l">
                        <a:spcBef>
                          <a:spcPts val="0"/>
                        </a:spcBef>
                        <a:spcAft>
                          <a:spcPts val="0"/>
                        </a:spcAft>
                        <a:buNone/>
                      </a:pPr>
                      <a:r>
                        <a:rPr lang="en">
                          <a:solidFill>
                            <a:schemeClr val="lt1"/>
                          </a:solidFill>
                        </a:rPr>
                        <a:t>Enemy Character</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M/U/R/A/T ✔</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1850">
                <a:tc>
                  <a:txBody>
                    <a:bodyPr>
                      <a:noAutofit/>
                    </a:bodyPr>
                    <a:lstStyle/>
                    <a:p>
                      <a:pPr indent="0" lvl="0" marL="0" rtl="0" algn="l">
                        <a:spcBef>
                          <a:spcPts val="0"/>
                        </a:spcBef>
                        <a:spcAft>
                          <a:spcPts val="0"/>
                        </a:spcAft>
                        <a:buNone/>
                      </a:pPr>
                      <a:r>
                        <a:rPr lang="en">
                          <a:solidFill>
                            <a:schemeClr val="lt1"/>
                          </a:solidFill>
                        </a:rPr>
                        <a:t>Dog</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M/U/R/A/T ✔</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5075">
                <a:tc>
                  <a:txBody>
                    <a:bodyPr>
                      <a:noAutofit/>
                    </a:bodyPr>
                    <a:lstStyle/>
                    <a:p>
                      <a:pPr indent="0" lvl="0" marL="0" rtl="0" algn="l">
                        <a:spcBef>
                          <a:spcPts val="0"/>
                        </a:spcBef>
                        <a:spcAft>
                          <a:spcPts val="0"/>
                        </a:spcAft>
                        <a:buNone/>
                      </a:pPr>
                      <a:r>
                        <a:rPr lang="en">
                          <a:solidFill>
                            <a:schemeClr val="lt1"/>
                          </a:solidFill>
                        </a:rPr>
                        <a:t>Items</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M/U/T ✔</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5075">
                <a:tc>
                  <a:txBody>
                    <a:bodyPr>
                      <a:noAutofit/>
                    </a:bodyPr>
                    <a:lstStyle/>
                    <a:p>
                      <a:pPr indent="0" lvl="0" marL="0" rtl="0" algn="l">
                        <a:spcBef>
                          <a:spcPts val="0"/>
                        </a:spcBef>
                        <a:spcAft>
                          <a:spcPts val="0"/>
                        </a:spcAft>
                        <a:buNone/>
                      </a:pPr>
                      <a:r>
                        <a:rPr lang="en">
                          <a:solidFill>
                            <a:schemeClr val="lt1"/>
                          </a:solidFill>
                        </a:rPr>
                        <a:t>Walls</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M/U/T</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5075">
                <a:tc>
                  <a:txBody>
                    <a:bodyPr>
                      <a:noAutofit/>
                    </a:bodyPr>
                    <a:lstStyle/>
                    <a:p>
                      <a:pPr indent="0" lvl="0" marL="0" rtl="0" algn="l">
                        <a:spcBef>
                          <a:spcPts val="0"/>
                        </a:spcBef>
                        <a:spcAft>
                          <a:spcPts val="0"/>
                        </a:spcAft>
                        <a:buNone/>
                      </a:pPr>
                      <a:r>
                        <a:rPr lang="en">
                          <a:solidFill>
                            <a:schemeClr val="lt1"/>
                          </a:solidFill>
                        </a:rPr>
                        <a:t>Furniture</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M/U/T ✔</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5075">
                <a:tc>
                  <a:txBody>
                    <a:bodyPr>
                      <a:noAutofit/>
                    </a:bodyPr>
                    <a:lstStyle/>
                    <a:p>
                      <a:pPr indent="0" lvl="0" marL="0" rtl="0" algn="l">
                        <a:spcBef>
                          <a:spcPts val="0"/>
                        </a:spcBef>
                        <a:spcAft>
                          <a:spcPts val="0"/>
                        </a:spcAft>
                        <a:buNone/>
                      </a:pPr>
                      <a:r>
                        <a:rPr lang="en">
                          <a:solidFill>
                            <a:schemeClr val="lt1"/>
                          </a:solidFill>
                        </a:rPr>
                        <a:t>UI</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631" name="Shape 631"/>
        <p:cNvGrpSpPr/>
        <p:nvPr/>
      </p:nvGrpSpPr>
      <p:grpSpPr>
        <a:xfrm>
          <a:off x="0" y="0"/>
          <a:ext cx="0" cy="0"/>
          <a:chOff x="0" y="0"/>
          <a:chExt cx="0" cy="0"/>
        </a:xfrm>
      </p:grpSpPr>
      <p:pic>
        <p:nvPicPr>
          <p:cNvPr id="632" name="Google Shape;632;p37"/>
          <p:cNvPicPr preferRelativeResize="0"/>
          <p:nvPr/>
        </p:nvPicPr>
        <p:blipFill>
          <a:blip r:embed="rId3">
            <a:alphaModFix/>
          </a:blip>
          <a:stretch>
            <a:fillRect/>
          </a:stretch>
        </p:blipFill>
        <p:spPr>
          <a:xfrm>
            <a:off x="5243921" y="0"/>
            <a:ext cx="3900087" cy="5143501"/>
          </a:xfrm>
          <a:prstGeom prst="rect">
            <a:avLst/>
          </a:prstGeom>
          <a:noFill/>
          <a:ln>
            <a:noFill/>
          </a:ln>
        </p:spPr>
      </p:pic>
      <p:grpSp>
        <p:nvGrpSpPr>
          <p:cNvPr id="633" name="Google Shape;633;p37"/>
          <p:cNvGrpSpPr/>
          <p:nvPr/>
        </p:nvGrpSpPr>
        <p:grpSpPr>
          <a:xfrm>
            <a:off x="6795963" y="3410756"/>
            <a:ext cx="2212050" cy="1555989"/>
            <a:chOff x="6803275" y="395363"/>
            <a:chExt cx="2212050" cy="2537076"/>
          </a:xfrm>
        </p:grpSpPr>
        <p:pic>
          <p:nvPicPr>
            <p:cNvPr id="634" name="Google Shape;634;p37"/>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635" name="Google Shape;635;p37"/>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636" name="Google Shape;636;p3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accent3"/>
                  </a:solidFill>
                  <a:latin typeface="Raleway"/>
                  <a:ea typeface="Raleway"/>
                  <a:cs typeface="Raleway"/>
                  <a:sym typeface="Raleway"/>
                </a:rPr>
                <a:t>Limitations</a:t>
              </a:r>
              <a:endParaRPr b="1">
                <a:solidFill>
                  <a:schemeClr val="accent3"/>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We have only used UE4 during the year, so we’ll have to learn how unity works.</a:t>
              </a:r>
              <a:br>
                <a:rPr lang="en" sz="1200">
                  <a:solidFill>
                    <a:schemeClr val="dk2"/>
                  </a:solidFill>
                  <a:latin typeface="Raleway"/>
                  <a:ea typeface="Raleway"/>
                  <a:cs typeface="Raleway"/>
                  <a:sym typeface="Raleway"/>
                </a:rPr>
              </a:br>
              <a:endParaRPr b="1" sz="1200">
                <a:solidFill>
                  <a:schemeClr val="dk1"/>
                </a:solidFill>
                <a:latin typeface="Raleway"/>
                <a:ea typeface="Raleway"/>
                <a:cs typeface="Raleway"/>
                <a:sym typeface="Raleway"/>
              </a:endParaRPr>
            </a:p>
          </p:txBody>
        </p:sp>
      </p:grpSp>
      <p:sp>
        <p:nvSpPr>
          <p:cNvPr id="637" name="Google Shape;637;p37"/>
          <p:cNvSpPr txBox="1"/>
          <p:nvPr/>
        </p:nvSpPr>
        <p:spPr>
          <a:xfrm>
            <a:off x="237725" y="208925"/>
            <a:ext cx="3285000" cy="97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Maven Pro"/>
                <a:ea typeface="Maven Pro"/>
                <a:cs typeface="Maven Pro"/>
                <a:sym typeface="Maven Pro"/>
              </a:rPr>
              <a:t>Platform </a:t>
            </a:r>
            <a:r>
              <a:rPr b="1" lang="en" sz="2400">
                <a:solidFill>
                  <a:schemeClr val="accent3"/>
                </a:solidFill>
                <a:latin typeface="Maven Pro"/>
                <a:ea typeface="Maven Pro"/>
                <a:cs typeface="Maven Pro"/>
                <a:sym typeface="Maven Pro"/>
              </a:rPr>
              <a:t>Considerations</a:t>
            </a:r>
            <a:endParaRPr/>
          </a:p>
        </p:txBody>
      </p:sp>
      <p:sp>
        <p:nvSpPr>
          <p:cNvPr id="638" name="Google Shape;638;p37"/>
          <p:cNvSpPr txBox="1"/>
          <p:nvPr/>
        </p:nvSpPr>
        <p:spPr>
          <a:xfrm>
            <a:off x="294500" y="1232800"/>
            <a:ext cx="4807800" cy="376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We will be developing the game on PC using unity, so there isn’t too much of a limitation.</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The assets won’t be poly count heavy at all.</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The art pipeline:</a:t>
            </a:r>
            <a:endParaRPr>
              <a:solidFill>
                <a:schemeClr val="lt1"/>
              </a:solidFill>
              <a:latin typeface="Maven Pro"/>
              <a:ea typeface="Maven Pro"/>
              <a:cs typeface="Maven Pro"/>
              <a:sym typeface="Maven Pro"/>
            </a:endParaRPr>
          </a:p>
        </p:txBody>
      </p:sp>
      <p:pic>
        <p:nvPicPr>
          <p:cNvPr id="639" name="Google Shape;639;p37"/>
          <p:cNvPicPr preferRelativeResize="0"/>
          <p:nvPr/>
        </p:nvPicPr>
        <p:blipFill rotWithShape="1">
          <a:blip r:embed="rId6">
            <a:alphaModFix/>
          </a:blip>
          <a:srcRect b="0" l="0" r="63317" t="0"/>
          <a:stretch/>
        </p:blipFill>
        <p:spPr>
          <a:xfrm>
            <a:off x="657526" y="4137319"/>
            <a:ext cx="684879" cy="636875"/>
          </a:xfrm>
          <a:prstGeom prst="rect">
            <a:avLst/>
          </a:prstGeom>
          <a:noFill/>
          <a:ln>
            <a:noFill/>
          </a:ln>
        </p:spPr>
      </p:pic>
      <p:pic>
        <p:nvPicPr>
          <p:cNvPr id="640" name="Google Shape;640;p37"/>
          <p:cNvPicPr preferRelativeResize="0"/>
          <p:nvPr/>
        </p:nvPicPr>
        <p:blipFill>
          <a:blip r:embed="rId7">
            <a:alphaModFix/>
          </a:blip>
          <a:stretch>
            <a:fillRect/>
          </a:stretch>
        </p:blipFill>
        <p:spPr>
          <a:xfrm>
            <a:off x="3873908" y="2635875"/>
            <a:ext cx="636865" cy="636867"/>
          </a:xfrm>
          <a:prstGeom prst="rect">
            <a:avLst/>
          </a:prstGeom>
          <a:noFill/>
          <a:ln>
            <a:noFill/>
          </a:ln>
        </p:spPr>
      </p:pic>
      <p:pic>
        <p:nvPicPr>
          <p:cNvPr id="641" name="Google Shape;641;p37"/>
          <p:cNvPicPr preferRelativeResize="0"/>
          <p:nvPr/>
        </p:nvPicPr>
        <p:blipFill rotWithShape="1">
          <a:blip r:embed="rId8">
            <a:alphaModFix/>
          </a:blip>
          <a:srcRect b="40036" l="22344" r="18669" t="7289"/>
          <a:stretch/>
        </p:blipFill>
        <p:spPr>
          <a:xfrm>
            <a:off x="2218388" y="2395813"/>
            <a:ext cx="1058424" cy="945149"/>
          </a:xfrm>
          <a:prstGeom prst="rect">
            <a:avLst/>
          </a:prstGeom>
          <a:noFill/>
          <a:ln>
            <a:noFill/>
          </a:ln>
        </p:spPr>
      </p:pic>
      <p:pic>
        <p:nvPicPr>
          <p:cNvPr id="642" name="Google Shape;642;p37"/>
          <p:cNvPicPr preferRelativeResize="0"/>
          <p:nvPr/>
        </p:nvPicPr>
        <p:blipFill>
          <a:blip r:embed="rId9">
            <a:alphaModFix/>
          </a:blip>
          <a:stretch>
            <a:fillRect/>
          </a:stretch>
        </p:blipFill>
        <p:spPr>
          <a:xfrm>
            <a:off x="3350275" y="4137322"/>
            <a:ext cx="1752020" cy="636876"/>
          </a:xfrm>
          <a:prstGeom prst="rect">
            <a:avLst/>
          </a:prstGeom>
          <a:noFill/>
          <a:ln>
            <a:noFill/>
          </a:ln>
        </p:spPr>
      </p:pic>
      <p:pic>
        <p:nvPicPr>
          <p:cNvPr id="643" name="Google Shape;643;p37"/>
          <p:cNvPicPr preferRelativeResize="0"/>
          <p:nvPr/>
        </p:nvPicPr>
        <p:blipFill rotWithShape="1">
          <a:blip r:embed="rId10">
            <a:alphaModFix/>
          </a:blip>
          <a:srcRect b="39668" l="0" r="0" t="0"/>
          <a:stretch/>
        </p:blipFill>
        <p:spPr>
          <a:xfrm>
            <a:off x="378625" y="2464025"/>
            <a:ext cx="1242677" cy="808725"/>
          </a:xfrm>
          <a:prstGeom prst="rect">
            <a:avLst/>
          </a:prstGeom>
          <a:noFill/>
          <a:ln>
            <a:noFill/>
          </a:ln>
        </p:spPr>
      </p:pic>
      <p:sp>
        <p:nvSpPr>
          <p:cNvPr id="644" name="Google Shape;644;p37"/>
          <p:cNvSpPr/>
          <p:nvPr/>
        </p:nvSpPr>
        <p:spPr>
          <a:xfrm>
            <a:off x="927063" y="3468563"/>
            <a:ext cx="145800" cy="528000"/>
          </a:xfrm>
          <a:prstGeom prst="upArrow">
            <a:avLst>
              <a:gd fmla="val 50000" name="adj1"/>
              <a:gd fmla="val 50000" name="adj2"/>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rot="5400000">
            <a:off x="1846938" y="2635863"/>
            <a:ext cx="145800" cy="528000"/>
          </a:xfrm>
          <a:prstGeom prst="upArrow">
            <a:avLst>
              <a:gd fmla="val 50000" name="adj1"/>
              <a:gd fmla="val 50000" name="adj2"/>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rot="5400000">
            <a:off x="3437588" y="2635863"/>
            <a:ext cx="145800" cy="528000"/>
          </a:xfrm>
          <a:prstGeom prst="upArrow">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rot="10800000">
            <a:off x="4173863" y="3441025"/>
            <a:ext cx="145800" cy="528000"/>
          </a:xfrm>
          <a:prstGeom prst="upArrow">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txBox="1"/>
          <p:nvPr/>
        </p:nvSpPr>
        <p:spPr>
          <a:xfrm>
            <a:off x="1404025" y="4085869"/>
            <a:ext cx="11916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aven Pro"/>
                <a:ea typeface="Maven Pro"/>
                <a:cs typeface="Maven Pro"/>
                <a:sym typeface="Maven Pro"/>
              </a:rPr>
              <a:t>Mesh creation and UVs</a:t>
            </a:r>
            <a:endParaRPr sz="800">
              <a:solidFill>
                <a:schemeClr val="lt1"/>
              </a:solidFill>
              <a:latin typeface="Maven Pro"/>
              <a:ea typeface="Maven Pro"/>
              <a:cs typeface="Maven Pro"/>
              <a:sym typeface="Maven Pro"/>
            </a:endParaRPr>
          </a:p>
        </p:txBody>
      </p:sp>
      <p:sp>
        <p:nvSpPr>
          <p:cNvPr id="649" name="Google Shape;649;p37"/>
          <p:cNvSpPr txBox="1"/>
          <p:nvPr/>
        </p:nvSpPr>
        <p:spPr>
          <a:xfrm>
            <a:off x="1020450" y="3142650"/>
            <a:ext cx="10272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aven Pro"/>
                <a:ea typeface="Maven Pro"/>
                <a:cs typeface="Maven Pro"/>
                <a:sym typeface="Maven Pro"/>
              </a:rPr>
              <a:t>Player characters</a:t>
            </a:r>
            <a:endParaRPr sz="800">
              <a:solidFill>
                <a:schemeClr val="lt1"/>
              </a:solidFill>
              <a:latin typeface="Maven Pro"/>
              <a:ea typeface="Maven Pro"/>
              <a:cs typeface="Maven Pro"/>
              <a:sym typeface="Maven Pro"/>
            </a:endParaRPr>
          </a:p>
        </p:txBody>
      </p:sp>
      <p:sp>
        <p:nvSpPr>
          <p:cNvPr id="650" name="Google Shape;650;p37"/>
          <p:cNvSpPr/>
          <p:nvPr/>
        </p:nvSpPr>
        <p:spPr>
          <a:xfrm>
            <a:off x="1404025" y="3410750"/>
            <a:ext cx="200100" cy="366000"/>
          </a:xfrm>
          <a:prstGeom prst="downArrow">
            <a:avLst>
              <a:gd fmla="val 50000" name="adj1"/>
              <a:gd fmla="val 50000" name="adj2"/>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txBox="1"/>
          <p:nvPr/>
        </p:nvSpPr>
        <p:spPr>
          <a:xfrm>
            <a:off x="1537775" y="3381650"/>
            <a:ext cx="6849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aven Pro"/>
                <a:ea typeface="Maven Pro"/>
                <a:cs typeface="Maven Pro"/>
                <a:sym typeface="Maven Pro"/>
              </a:rPr>
              <a:t>Retopo, rigging + animation</a:t>
            </a:r>
            <a:endParaRPr sz="600">
              <a:solidFill>
                <a:schemeClr val="lt1"/>
              </a:solidFill>
              <a:latin typeface="Maven Pro"/>
              <a:ea typeface="Maven Pro"/>
              <a:cs typeface="Maven Pro"/>
              <a:sym typeface="Maven Pro"/>
            </a:endParaRPr>
          </a:p>
        </p:txBody>
      </p:sp>
      <p:sp>
        <p:nvSpPr>
          <p:cNvPr id="652" name="Google Shape;652;p37"/>
          <p:cNvSpPr txBox="1"/>
          <p:nvPr/>
        </p:nvSpPr>
        <p:spPr>
          <a:xfrm>
            <a:off x="2405138" y="3314600"/>
            <a:ext cx="6849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aven Pro"/>
                <a:ea typeface="Maven Pro"/>
                <a:cs typeface="Maven Pro"/>
                <a:sym typeface="Maven Pro"/>
              </a:rPr>
              <a:t>Texturing</a:t>
            </a:r>
            <a:endParaRPr sz="800">
              <a:solidFill>
                <a:schemeClr val="lt1"/>
              </a:solidFill>
              <a:latin typeface="Maven Pro"/>
              <a:ea typeface="Maven Pro"/>
              <a:cs typeface="Maven Pro"/>
              <a:sym typeface="Maven Pro"/>
            </a:endParaRPr>
          </a:p>
        </p:txBody>
      </p:sp>
      <p:sp>
        <p:nvSpPr>
          <p:cNvPr id="653" name="Google Shape;653;p37"/>
          <p:cNvSpPr txBox="1"/>
          <p:nvPr/>
        </p:nvSpPr>
        <p:spPr>
          <a:xfrm>
            <a:off x="3873900" y="2271025"/>
            <a:ext cx="1242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aven Pro"/>
                <a:ea typeface="Maven Pro"/>
                <a:cs typeface="Maven Pro"/>
                <a:sym typeface="Maven Pro"/>
              </a:rPr>
              <a:t>Texture correction &amp; editing + UI</a:t>
            </a:r>
            <a:endParaRPr sz="800">
              <a:solidFill>
                <a:schemeClr val="lt1"/>
              </a:solidFill>
              <a:latin typeface="Maven Pro"/>
              <a:ea typeface="Maven Pro"/>
              <a:cs typeface="Maven Pro"/>
              <a:sym typeface="Maven Pro"/>
            </a:endParaRPr>
          </a:p>
        </p:txBody>
      </p:sp>
      <p:sp>
        <p:nvSpPr>
          <p:cNvPr id="654" name="Google Shape;654;p37"/>
          <p:cNvSpPr txBox="1"/>
          <p:nvPr/>
        </p:nvSpPr>
        <p:spPr>
          <a:xfrm>
            <a:off x="3996554" y="4608850"/>
            <a:ext cx="6060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aven Pro"/>
                <a:ea typeface="Maven Pro"/>
                <a:cs typeface="Maven Pro"/>
                <a:sym typeface="Maven Pro"/>
              </a:rPr>
              <a:t>Engine</a:t>
            </a:r>
            <a:endParaRPr sz="800">
              <a:solidFill>
                <a:schemeClr val="lt1"/>
              </a:solidFill>
              <a:latin typeface="Maven Pro"/>
              <a:ea typeface="Maven Pro"/>
              <a:cs typeface="Maven Pro"/>
              <a:sym typeface="Maven Pro"/>
            </a:endParaRPr>
          </a:p>
        </p:txBody>
      </p:sp>
      <p:sp>
        <p:nvSpPr>
          <p:cNvPr id="655" name="Google Shape;655;p37"/>
          <p:cNvSpPr/>
          <p:nvPr/>
        </p:nvSpPr>
        <p:spPr>
          <a:xfrm rot="-5400000">
            <a:off x="2498100" y="4452550"/>
            <a:ext cx="200100" cy="828600"/>
          </a:xfrm>
          <a:prstGeom prst="downArrow">
            <a:avLst>
              <a:gd fmla="val 50000" name="adj1"/>
              <a:gd fmla="val 50000" name="adj2"/>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txBox="1"/>
          <p:nvPr/>
        </p:nvSpPr>
        <p:spPr>
          <a:xfrm>
            <a:off x="1675825" y="4732600"/>
            <a:ext cx="5280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aven Pro"/>
                <a:ea typeface="Maven Pro"/>
                <a:cs typeface="Maven Pro"/>
                <a:sym typeface="Maven Pro"/>
              </a:rPr>
              <a:t>Greybox</a:t>
            </a:r>
            <a:endParaRPr sz="600">
              <a:solidFill>
                <a:schemeClr val="lt1"/>
              </a:solidFill>
              <a:latin typeface="Maven Pro"/>
              <a:ea typeface="Maven Pro"/>
              <a:cs typeface="Maven Pro"/>
              <a:sym typeface="Maven Pro"/>
            </a:endParaRPr>
          </a:p>
        </p:txBody>
      </p:sp>
      <p:sp>
        <p:nvSpPr>
          <p:cNvPr id="657" name="Google Shape;657;p37"/>
          <p:cNvSpPr/>
          <p:nvPr/>
        </p:nvSpPr>
        <p:spPr>
          <a:xfrm flipH="1" rot="5400000">
            <a:off x="2184450" y="3851550"/>
            <a:ext cx="507300" cy="780900"/>
          </a:xfrm>
          <a:prstGeom prst="bentArrow">
            <a:avLst>
              <a:gd fmla="val 25000" name="adj1"/>
              <a:gd fmla="val 25000" name="adj2"/>
              <a:gd fmla="val 25000" name="adj3"/>
              <a:gd fmla="val 43750" name="adj4"/>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661" name="Shape 661"/>
        <p:cNvGrpSpPr/>
        <p:nvPr/>
      </p:nvGrpSpPr>
      <p:grpSpPr>
        <a:xfrm>
          <a:off x="0" y="0"/>
          <a:ext cx="0" cy="0"/>
          <a:chOff x="0" y="0"/>
          <a:chExt cx="0" cy="0"/>
        </a:xfrm>
      </p:grpSpPr>
      <p:pic>
        <p:nvPicPr>
          <p:cNvPr id="662" name="Google Shape;662;p3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663" name="Google Shape;663;p3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664" name="Google Shape;664;p38"/>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accent3"/>
                </a:solidFill>
                <a:latin typeface="Raleway"/>
                <a:ea typeface="Raleway"/>
                <a:cs typeface="Raleway"/>
                <a:sym typeface="Raleway"/>
              </a:rPr>
              <a:t>Tool Inventory</a:t>
            </a:r>
            <a:endParaRPr b="1" sz="3000">
              <a:solidFill>
                <a:schemeClr val="accent3"/>
              </a:solidFill>
              <a:latin typeface="Raleway"/>
              <a:ea typeface="Raleway"/>
              <a:cs typeface="Raleway"/>
              <a:sym typeface="Raleway"/>
            </a:endParaRPr>
          </a:p>
        </p:txBody>
      </p:sp>
      <p:sp>
        <p:nvSpPr>
          <p:cNvPr id="665" name="Google Shape;665;p38"/>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Font typeface="Raleway"/>
              <a:buChar char="➔"/>
            </a:pPr>
            <a:r>
              <a:rPr lang="en" sz="1200">
                <a:latin typeface="Raleway"/>
                <a:ea typeface="Raleway"/>
                <a:cs typeface="Raleway"/>
                <a:sym typeface="Raleway"/>
              </a:rPr>
              <a:t>Maya</a:t>
            </a:r>
            <a:endParaRPr sz="1200">
              <a:latin typeface="Raleway"/>
              <a:ea typeface="Raleway"/>
              <a:cs typeface="Raleway"/>
              <a:sym typeface="Raleway"/>
            </a:endParaRPr>
          </a:p>
          <a:p>
            <a:pPr indent="-317500" lvl="0" marL="457200" rtl="0" algn="l">
              <a:spcBef>
                <a:spcPts val="1000"/>
              </a:spcBef>
              <a:spcAft>
                <a:spcPts val="0"/>
              </a:spcAft>
              <a:buClr>
                <a:schemeClr val="accent3"/>
              </a:buClr>
              <a:buSzPts val="1400"/>
              <a:buFont typeface="Raleway"/>
              <a:buChar char="➔"/>
            </a:pPr>
            <a:r>
              <a:rPr lang="en" sz="1200">
                <a:latin typeface="Raleway"/>
                <a:ea typeface="Raleway"/>
                <a:cs typeface="Raleway"/>
                <a:sym typeface="Raleway"/>
              </a:rPr>
              <a:t>Substance Painter</a:t>
            </a:r>
            <a:endParaRPr sz="1200">
              <a:latin typeface="Raleway"/>
              <a:ea typeface="Raleway"/>
              <a:cs typeface="Raleway"/>
              <a:sym typeface="Raleway"/>
            </a:endParaRPr>
          </a:p>
          <a:p>
            <a:pPr indent="-304800" lvl="0" marL="457200" rtl="0" algn="l">
              <a:spcBef>
                <a:spcPts val="1000"/>
              </a:spcBef>
              <a:spcAft>
                <a:spcPts val="0"/>
              </a:spcAft>
              <a:buClr>
                <a:schemeClr val="accent3"/>
              </a:buClr>
              <a:buSzPts val="1200"/>
              <a:buFont typeface="Raleway"/>
              <a:buChar char="➔"/>
            </a:pPr>
            <a:r>
              <a:rPr lang="en" sz="1200">
                <a:latin typeface="Raleway"/>
                <a:ea typeface="Raleway"/>
                <a:cs typeface="Raleway"/>
                <a:sym typeface="Raleway"/>
              </a:rPr>
              <a:t>Zbrush</a:t>
            </a:r>
            <a:endParaRPr sz="1200">
              <a:latin typeface="Raleway"/>
              <a:ea typeface="Raleway"/>
              <a:cs typeface="Raleway"/>
              <a:sym typeface="Raleway"/>
            </a:endParaRPr>
          </a:p>
          <a:p>
            <a:pPr indent="0" lvl="0" marL="0" rtl="0" algn="l">
              <a:spcBef>
                <a:spcPts val="1000"/>
              </a:spcBef>
              <a:spcAft>
                <a:spcPts val="1000"/>
              </a:spcAft>
              <a:buNone/>
            </a:pPr>
            <a:r>
              <a:rPr lang="en" sz="1400">
                <a:latin typeface="Raleway"/>
                <a:ea typeface="Raleway"/>
                <a:cs typeface="Raleway"/>
                <a:sym typeface="Raleway"/>
              </a:rPr>
              <a:t>Maya will be primarily used to create assets for the game environment as well as retopologize and rig 3D character models (which will be made in Zbrush). Substance Painter will be used to texture all our assets and export each texture map for Unity.</a:t>
            </a:r>
            <a:endParaRPr sz="1400">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669" name="Shape 669"/>
        <p:cNvGrpSpPr/>
        <p:nvPr/>
      </p:nvGrpSpPr>
      <p:grpSpPr>
        <a:xfrm>
          <a:off x="0" y="0"/>
          <a:ext cx="0" cy="0"/>
          <a:chOff x="0" y="0"/>
          <a:chExt cx="0" cy="0"/>
        </a:xfrm>
      </p:grpSpPr>
      <p:grpSp>
        <p:nvGrpSpPr>
          <p:cNvPr id="670" name="Google Shape;670;p39"/>
          <p:cNvGrpSpPr/>
          <p:nvPr/>
        </p:nvGrpSpPr>
        <p:grpSpPr>
          <a:xfrm>
            <a:off x="6781400" y="3675135"/>
            <a:ext cx="2212050" cy="2467943"/>
            <a:chOff x="6803287" y="1606463"/>
            <a:chExt cx="2212050" cy="2467943"/>
          </a:xfrm>
        </p:grpSpPr>
        <p:pic>
          <p:nvPicPr>
            <p:cNvPr id="671" name="Google Shape;671;p39"/>
            <p:cNvPicPr preferRelativeResize="0"/>
            <p:nvPr/>
          </p:nvPicPr>
          <p:blipFill>
            <a:blip r:embed="rId3">
              <a:alphaModFix/>
            </a:blip>
            <a:stretch>
              <a:fillRect/>
            </a:stretch>
          </p:blipFill>
          <p:spPr>
            <a:xfrm>
              <a:off x="6803287" y="1813623"/>
              <a:ext cx="2212050" cy="1107975"/>
            </a:xfrm>
            <a:prstGeom prst="rect">
              <a:avLst/>
            </a:prstGeom>
            <a:noFill/>
            <a:ln>
              <a:noFill/>
            </a:ln>
          </p:spPr>
        </p:pic>
        <p:pic>
          <p:nvPicPr>
            <p:cNvPr descr="Piece of duct tape sticking a note to the slide" id="672" name="Google Shape;672;p39"/>
            <p:cNvPicPr preferRelativeResize="0"/>
            <p:nvPr/>
          </p:nvPicPr>
          <p:blipFill rotWithShape="1">
            <a:blip r:embed="rId4">
              <a:alphaModFix/>
            </a:blip>
            <a:srcRect b="10011" l="9244" r="2118" t="5926"/>
            <a:stretch/>
          </p:blipFill>
          <p:spPr>
            <a:xfrm rot="154826">
              <a:off x="7370663" y="1630519"/>
              <a:ext cx="1077273" cy="382687"/>
            </a:xfrm>
            <a:prstGeom prst="rect">
              <a:avLst/>
            </a:prstGeom>
            <a:noFill/>
            <a:ln>
              <a:noFill/>
            </a:ln>
          </p:spPr>
        </p:pic>
        <p:sp>
          <p:nvSpPr>
            <p:cNvPr id="673" name="Google Shape;673;p39"/>
            <p:cNvSpPr txBox="1"/>
            <p:nvPr/>
          </p:nvSpPr>
          <p:spPr>
            <a:xfrm>
              <a:off x="6944800" y="2070406"/>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Raleway"/>
                  <a:ea typeface="Raleway"/>
                  <a:cs typeface="Raleway"/>
                  <a:sym typeface="Raleway"/>
                </a:rPr>
                <a:t>Key</a:t>
              </a:r>
              <a:endParaRPr b="1">
                <a:solidFill>
                  <a:schemeClr val="accent3"/>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 = asset name</a:t>
              </a:r>
              <a:endParaRPr b="1" sz="1200">
                <a:solidFill>
                  <a:schemeClr val="dk1"/>
                </a:solidFill>
                <a:latin typeface="Raleway"/>
                <a:ea typeface="Raleway"/>
                <a:cs typeface="Raleway"/>
                <a:sym typeface="Raleway"/>
              </a:endParaRPr>
            </a:p>
          </p:txBody>
        </p:sp>
      </p:grpSp>
      <p:sp>
        <p:nvSpPr>
          <p:cNvPr id="674" name="Google Shape;674;p39"/>
          <p:cNvSpPr txBox="1"/>
          <p:nvPr/>
        </p:nvSpPr>
        <p:spPr>
          <a:xfrm>
            <a:off x="129675" y="129675"/>
            <a:ext cx="5152500" cy="48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3"/>
                </a:solidFill>
                <a:latin typeface="Nunito"/>
                <a:ea typeface="Nunito"/>
                <a:cs typeface="Nunito"/>
                <a:sym typeface="Nunito"/>
              </a:rPr>
              <a:t>Art </a:t>
            </a:r>
            <a:r>
              <a:rPr b="1" lang="en" sz="3000">
                <a:solidFill>
                  <a:schemeClr val="accent3"/>
                </a:solidFill>
                <a:latin typeface="Nunito"/>
                <a:ea typeface="Nunito"/>
                <a:cs typeface="Nunito"/>
                <a:sym typeface="Nunito"/>
              </a:rPr>
              <a:t>Specifications </a:t>
            </a:r>
            <a:r>
              <a:rPr lang="en">
                <a:solidFill>
                  <a:schemeClr val="accent3"/>
                </a:solidFill>
                <a:latin typeface="Nunito"/>
                <a:ea typeface="Nunito"/>
                <a:cs typeface="Nunito"/>
                <a:sym typeface="Nunito"/>
              </a:rPr>
              <a:t>-Naming Conventions</a:t>
            </a:r>
            <a:endParaRPr>
              <a:solidFill>
                <a:schemeClr val="accent3"/>
              </a:solidFill>
              <a:latin typeface="Nunito"/>
              <a:ea typeface="Nunito"/>
              <a:cs typeface="Nunito"/>
              <a:sym typeface="Nunito"/>
            </a:endParaRPr>
          </a:p>
          <a:p>
            <a:pPr indent="0" lvl="0" marL="0" rtl="0" algn="l">
              <a:lnSpc>
                <a:spcPct val="115000"/>
              </a:lnSpc>
              <a:spcBef>
                <a:spcPts val="1600"/>
              </a:spcBef>
              <a:spcAft>
                <a:spcPts val="0"/>
              </a:spcAft>
              <a:buNone/>
            </a:pPr>
            <a:r>
              <a:rPr lang="en" sz="1800">
                <a:solidFill>
                  <a:schemeClr val="lt1"/>
                </a:solidFill>
                <a:latin typeface="Nunito"/>
                <a:ea typeface="Nunito"/>
                <a:cs typeface="Nunito"/>
                <a:sym typeface="Nunito"/>
              </a:rPr>
              <a:t>2D, 3D assets + materials</a:t>
            </a:r>
            <a:endParaRPr sz="1800">
              <a:solidFill>
                <a:schemeClr val="lt1"/>
              </a:solidFill>
              <a:latin typeface="Nunito"/>
              <a:ea typeface="Nunito"/>
              <a:cs typeface="Nunito"/>
              <a:sym typeface="Nunito"/>
            </a:endParaRPr>
          </a:p>
          <a:p>
            <a:pPr indent="0" lvl="0" marL="0" rtl="0" algn="l">
              <a:lnSpc>
                <a:spcPct val="115000"/>
              </a:lnSpc>
              <a:spcBef>
                <a:spcPts val="1600"/>
              </a:spcBef>
              <a:spcAft>
                <a:spcPts val="1600"/>
              </a:spcAft>
              <a:buNone/>
            </a:pPr>
            <a:r>
              <a:t/>
            </a:r>
            <a:endParaRPr sz="1800">
              <a:solidFill>
                <a:schemeClr val="lt1"/>
              </a:solidFill>
              <a:latin typeface="Nunito"/>
              <a:ea typeface="Nunito"/>
              <a:cs typeface="Nunito"/>
              <a:sym typeface="Nunito"/>
            </a:endParaRPr>
          </a:p>
        </p:txBody>
      </p:sp>
      <p:graphicFrame>
        <p:nvGraphicFramePr>
          <p:cNvPr id="675" name="Google Shape;675;p39"/>
          <p:cNvGraphicFramePr/>
          <p:nvPr/>
        </p:nvGraphicFramePr>
        <p:xfrm>
          <a:off x="3527900" y="1632400"/>
          <a:ext cx="3000000" cy="3000000"/>
        </p:xfrm>
        <a:graphic>
          <a:graphicData uri="http://schemas.openxmlformats.org/drawingml/2006/table">
            <a:tbl>
              <a:tblPr>
                <a:noFill/>
                <a:tableStyleId>{91E0AA18-3DEF-4B3F-B305-953B37C598F3}</a:tableStyleId>
              </a:tblPr>
              <a:tblGrid>
                <a:gridCol w="1517450"/>
                <a:gridCol w="1517450"/>
              </a:tblGrid>
              <a:tr h="286375">
                <a:tc>
                  <a:txBody>
                    <a:bodyPr>
                      <a:noAutofit/>
                    </a:bodyPr>
                    <a:lstStyle/>
                    <a:p>
                      <a:pPr indent="0" lvl="0" marL="0" rtl="0" algn="l">
                        <a:spcBef>
                          <a:spcPts val="0"/>
                        </a:spcBef>
                        <a:spcAft>
                          <a:spcPts val="0"/>
                        </a:spcAft>
                        <a:buNone/>
                      </a:pPr>
                      <a:r>
                        <a:rPr b="1" lang="en">
                          <a:solidFill>
                            <a:schemeClr val="lt1"/>
                          </a:solidFill>
                        </a:rPr>
                        <a:t>File Name</a:t>
                      </a:r>
                      <a:endParaRPr b="1">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lt1"/>
                          </a:solidFill>
                        </a:rPr>
                        <a:t>Art Type (3D)</a:t>
                      </a:r>
                      <a:endParaRPr b="1">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86375">
                <a:tc>
                  <a:txBody>
                    <a:bodyPr>
                      <a:noAutofit/>
                    </a:bodyPr>
                    <a:lstStyle/>
                    <a:p>
                      <a:pPr indent="0" lvl="0" marL="0" rtl="0" algn="l">
                        <a:spcBef>
                          <a:spcPts val="0"/>
                        </a:spcBef>
                        <a:spcAft>
                          <a:spcPts val="0"/>
                        </a:spcAft>
                        <a:buNone/>
                      </a:pPr>
                      <a:r>
                        <a:rPr lang="en" sz="1200">
                          <a:solidFill>
                            <a:schemeClr val="lt1"/>
                          </a:solidFill>
                        </a:rPr>
                        <a:t>[***]_char</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1"/>
                          </a:solidFill>
                        </a:rPr>
                        <a:t>Character Model</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lang="en" sz="1200">
                          <a:solidFill>
                            <a:schemeClr val="lt1"/>
                          </a:solidFill>
                        </a:rPr>
                        <a:t>[***]_item</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1"/>
                          </a:solidFill>
                        </a:rPr>
                        <a:t>Items</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lang="en" sz="1200">
                          <a:solidFill>
                            <a:schemeClr val="lt1"/>
                          </a:solidFill>
                        </a:rPr>
                        <a:t>[***]_wall</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1"/>
                          </a:solidFill>
                        </a:rPr>
                        <a:t>Walls</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lang="en" sz="1200">
                          <a:solidFill>
                            <a:schemeClr val="lt1"/>
                          </a:solidFill>
                        </a:rPr>
                        <a:t>[***]_furniture</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1"/>
                          </a:solidFill>
                        </a:rPr>
                        <a:t>Furniture</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graphicFrame>
        <p:nvGraphicFramePr>
          <p:cNvPr id="676" name="Google Shape;676;p39"/>
          <p:cNvGraphicFramePr/>
          <p:nvPr/>
        </p:nvGraphicFramePr>
        <p:xfrm>
          <a:off x="229425" y="1632388"/>
          <a:ext cx="3000000" cy="3000000"/>
        </p:xfrm>
        <a:graphic>
          <a:graphicData uri="http://schemas.openxmlformats.org/drawingml/2006/table">
            <a:tbl>
              <a:tblPr>
                <a:noFill/>
                <a:tableStyleId>{91E0AA18-3DEF-4B3F-B305-953B37C598F3}</a:tableStyleId>
              </a:tblPr>
              <a:tblGrid>
                <a:gridCol w="1517450"/>
                <a:gridCol w="1517450"/>
              </a:tblGrid>
              <a:tr h="286375">
                <a:tc>
                  <a:txBody>
                    <a:bodyPr>
                      <a:noAutofit/>
                    </a:bodyPr>
                    <a:lstStyle/>
                    <a:p>
                      <a:pPr indent="0" lvl="0" marL="0" rtl="0" algn="l">
                        <a:spcBef>
                          <a:spcPts val="0"/>
                        </a:spcBef>
                        <a:spcAft>
                          <a:spcPts val="0"/>
                        </a:spcAft>
                        <a:buNone/>
                      </a:pPr>
                      <a:r>
                        <a:rPr b="1" lang="en">
                          <a:solidFill>
                            <a:schemeClr val="lt1"/>
                          </a:solidFill>
                        </a:rPr>
                        <a:t>File Name</a:t>
                      </a:r>
                      <a:endParaRPr b="1">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lt1"/>
                          </a:solidFill>
                        </a:rPr>
                        <a:t>Art Type </a:t>
                      </a:r>
                      <a:r>
                        <a:rPr b="1" lang="en" sz="1000">
                          <a:solidFill>
                            <a:schemeClr val="lt1"/>
                          </a:solidFill>
                        </a:rPr>
                        <a:t>(Textures)</a:t>
                      </a:r>
                      <a:endParaRPr b="1" sz="10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86375">
                <a:tc>
                  <a:txBody>
                    <a:bodyPr>
                      <a:noAutofit/>
                    </a:bodyPr>
                    <a:lstStyle/>
                    <a:p>
                      <a:pPr indent="0" lvl="0" marL="0" rtl="0" algn="l">
                        <a:spcBef>
                          <a:spcPts val="0"/>
                        </a:spcBef>
                        <a:spcAft>
                          <a:spcPts val="0"/>
                        </a:spcAft>
                        <a:buNone/>
                      </a:pPr>
                      <a:r>
                        <a:rPr lang="en" sz="1200">
                          <a:solidFill>
                            <a:schemeClr val="lt1"/>
                          </a:solidFill>
                        </a:rPr>
                        <a:t>[***]_base</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1"/>
                          </a:solidFill>
                        </a:rPr>
                        <a:t>Base Colour</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lang="en" sz="1200">
                          <a:solidFill>
                            <a:schemeClr val="lt1"/>
                          </a:solidFill>
                        </a:rPr>
                        <a:t>[***]_norm</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1"/>
                          </a:solidFill>
                        </a:rPr>
                        <a:t>Normal</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lang="en" sz="1200">
                          <a:solidFill>
                            <a:schemeClr val="lt1"/>
                          </a:solidFill>
                        </a:rPr>
                        <a:t>[***]_met</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1"/>
                          </a:solidFill>
                        </a:rPr>
                        <a:t>Metallic</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lang="en" sz="1200">
                          <a:solidFill>
                            <a:schemeClr val="lt1"/>
                          </a:solidFill>
                        </a:rPr>
                        <a:t>[***]_ao</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1"/>
                          </a:solidFill>
                        </a:rPr>
                        <a:t>Ambient Occlusion</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lang="en" sz="1200">
                          <a:solidFill>
                            <a:schemeClr val="lt1"/>
                          </a:solidFill>
                        </a:rPr>
                        <a:t>[***]_emiss</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1"/>
                          </a:solidFill>
                        </a:rPr>
                        <a:t>Emissive</a:t>
                      </a:r>
                      <a:endParaRPr sz="1200">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3535"/>
        </a:solidFill>
      </p:bgPr>
    </p:bg>
    <p:spTree>
      <p:nvGrpSpPr>
        <p:cNvPr id="290" name="Shape 290"/>
        <p:cNvGrpSpPr/>
        <p:nvPr/>
      </p:nvGrpSpPr>
      <p:grpSpPr>
        <a:xfrm>
          <a:off x="0" y="0"/>
          <a:ext cx="0" cy="0"/>
          <a:chOff x="0" y="0"/>
          <a:chExt cx="0" cy="0"/>
        </a:xfrm>
      </p:grpSpPr>
      <p:sp>
        <p:nvSpPr>
          <p:cNvPr id="291" name="Google Shape;291;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accent3"/>
                </a:solidFill>
              </a:rPr>
              <a:t>Game Concept</a:t>
            </a:r>
            <a:endParaRPr sz="2400">
              <a:solidFill>
                <a:schemeClr val="accent3"/>
              </a:solidFill>
            </a:endParaRPr>
          </a:p>
        </p:txBody>
      </p:sp>
      <p:sp>
        <p:nvSpPr>
          <p:cNvPr id="292" name="Google Shape;292;p15"/>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solidFill>
                  <a:schemeClr val="lt1"/>
                </a:solidFill>
                <a:latin typeface="Lato"/>
                <a:ea typeface="Lato"/>
                <a:cs typeface="Lato"/>
                <a:sym typeface="Lato"/>
              </a:rPr>
              <a:t>Cat Burglar will be set in home environments which will be accomplished by creating assets and models with a stylised approach. As it will be top down, we plan to make the inner walls of the levels transparent so the player can see where they are leading their character.</a:t>
            </a:r>
            <a:endParaRPr sz="1700">
              <a:solidFill>
                <a:schemeClr val="lt1"/>
              </a:solidFill>
              <a:latin typeface="Lato"/>
              <a:ea typeface="Lato"/>
              <a:cs typeface="Lato"/>
              <a:sym typeface="Lato"/>
            </a:endParaRPr>
          </a:p>
        </p:txBody>
      </p:sp>
      <p:pic>
        <p:nvPicPr>
          <p:cNvPr id="293" name="Google Shape;293;p15"/>
          <p:cNvPicPr preferRelativeResize="0"/>
          <p:nvPr/>
        </p:nvPicPr>
        <p:blipFill>
          <a:blip r:embed="rId3">
            <a:alphaModFix/>
          </a:blip>
          <a:stretch>
            <a:fillRect/>
          </a:stretch>
        </p:blipFill>
        <p:spPr>
          <a:xfrm>
            <a:off x="5885375" y="152400"/>
            <a:ext cx="3106225" cy="2517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297" name="Shape 297"/>
        <p:cNvGrpSpPr/>
        <p:nvPr/>
      </p:nvGrpSpPr>
      <p:grpSpPr>
        <a:xfrm>
          <a:off x="0" y="0"/>
          <a:ext cx="0" cy="0"/>
          <a:chOff x="0" y="0"/>
          <a:chExt cx="0" cy="0"/>
        </a:xfrm>
      </p:grpSpPr>
      <p:pic>
        <p:nvPicPr>
          <p:cNvPr id="298" name="Google Shape;298;p16"/>
          <p:cNvPicPr preferRelativeResize="0"/>
          <p:nvPr/>
        </p:nvPicPr>
        <p:blipFill>
          <a:blip r:embed="rId3">
            <a:alphaModFix/>
          </a:blip>
          <a:stretch>
            <a:fillRect/>
          </a:stretch>
        </p:blipFill>
        <p:spPr>
          <a:xfrm>
            <a:off x="234100" y="162737"/>
            <a:ext cx="4254600" cy="4818038"/>
          </a:xfrm>
          <a:prstGeom prst="rect">
            <a:avLst/>
          </a:prstGeom>
          <a:noFill/>
          <a:ln>
            <a:noFill/>
          </a:ln>
        </p:spPr>
      </p:pic>
      <p:pic>
        <p:nvPicPr>
          <p:cNvPr descr="Piece of duct tape sticking a note to the slide" id="299" name="Google Shape;299;p16"/>
          <p:cNvPicPr preferRelativeResize="0"/>
          <p:nvPr/>
        </p:nvPicPr>
        <p:blipFill rotWithShape="1">
          <a:blip r:embed="rId4">
            <a:alphaModFix/>
          </a:blip>
          <a:srcRect b="10011" l="9244" r="2118" t="5926"/>
          <a:stretch/>
        </p:blipFill>
        <p:spPr>
          <a:xfrm rot="154828">
            <a:off x="1325400" y="147301"/>
            <a:ext cx="2072000" cy="736050"/>
          </a:xfrm>
          <a:prstGeom prst="rect">
            <a:avLst/>
          </a:prstGeom>
          <a:noFill/>
          <a:ln>
            <a:noFill/>
          </a:ln>
        </p:spPr>
      </p:pic>
      <p:sp>
        <p:nvSpPr>
          <p:cNvPr id="300" name="Google Shape;300;p16"/>
          <p:cNvSpPr txBox="1"/>
          <p:nvPr/>
        </p:nvSpPr>
        <p:spPr>
          <a:xfrm>
            <a:off x="6449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accent3"/>
                </a:solidFill>
                <a:latin typeface="Raleway"/>
                <a:ea typeface="Raleway"/>
                <a:cs typeface="Raleway"/>
                <a:sym typeface="Raleway"/>
              </a:rPr>
              <a:t>Artists &amp; Roles</a:t>
            </a:r>
            <a:endParaRPr b="1" sz="3000">
              <a:solidFill>
                <a:schemeClr val="accent3"/>
              </a:solidFill>
              <a:latin typeface="Raleway"/>
              <a:ea typeface="Raleway"/>
              <a:cs typeface="Raleway"/>
              <a:sym typeface="Raleway"/>
            </a:endParaRPr>
          </a:p>
        </p:txBody>
      </p:sp>
      <p:sp>
        <p:nvSpPr>
          <p:cNvPr id="301" name="Google Shape;301;p16"/>
          <p:cNvSpPr txBox="1"/>
          <p:nvPr>
            <p:ph idx="4294967295" type="body"/>
          </p:nvPr>
        </p:nvSpPr>
        <p:spPr>
          <a:xfrm>
            <a:off x="644950" y="112390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a:p>
            <a:pPr indent="-317500" lvl="0" marL="457200" rtl="0" algn="l">
              <a:spcBef>
                <a:spcPts val="1000"/>
              </a:spcBef>
              <a:spcAft>
                <a:spcPts val="0"/>
              </a:spcAft>
              <a:buClr>
                <a:schemeClr val="accent3"/>
              </a:buClr>
              <a:buSzPts val="1400"/>
              <a:buFont typeface="Raleway"/>
              <a:buChar char="➔"/>
            </a:pPr>
            <a:r>
              <a:rPr b="1" lang="en" sz="1200">
                <a:solidFill>
                  <a:schemeClr val="accent3"/>
                </a:solidFill>
                <a:latin typeface="Raleway"/>
                <a:ea typeface="Raleway"/>
                <a:cs typeface="Raleway"/>
                <a:sym typeface="Raleway"/>
              </a:rPr>
              <a:t>Jayden:</a:t>
            </a:r>
            <a:endParaRPr b="1" sz="1200">
              <a:solidFill>
                <a:schemeClr val="accent3"/>
              </a:solidFill>
              <a:latin typeface="Raleway"/>
              <a:ea typeface="Raleway"/>
              <a:cs typeface="Raleway"/>
              <a:sym typeface="Raleway"/>
            </a:endParaRPr>
          </a:p>
          <a:p>
            <a:pPr indent="-304800" lvl="0" marL="457200" rtl="0" algn="l">
              <a:spcBef>
                <a:spcPts val="1000"/>
              </a:spcBef>
              <a:spcAft>
                <a:spcPts val="0"/>
              </a:spcAft>
              <a:buClr>
                <a:schemeClr val="accent3"/>
              </a:buClr>
              <a:buSzPts val="1200"/>
              <a:buFont typeface="Raleway"/>
              <a:buChar char="➔"/>
            </a:pPr>
            <a:r>
              <a:rPr lang="en" sz="1200">
                <a:latin typeface="Raleway"/>
                <a:ea typeface="Raleway"/>
                <a:cs typeface="Raleway"/>
                <a:sym typeface="Raleway"/>
              </a:rPr>
              <a:t>Will be doing character rigging and animation, creating x1 player character, creating dog model and contributing to environmental asset production.</a:t>
            </a:r>
            <a:endParaRPr sz="1200">
              <a:latin typeface="Raleway"/>
              <a:ea typeface="Raleway"/>
              <a:cs typeface="Raleway"/>
              <a:sym typeface="Raleway"/>
            </a:endParaRPr>
          </a:p>
          <a:p>
            <a:pPr indent="-304800" lvl="0" marL="457200" rtl="0" algn="l">
              <a:spcBef>
                <a:spcPts val="1000"/>
              </a:spcBef>
              <a:spcAft>
                <a:spcPts val="0"/>
              </a:spcAft>
              <a:buClr>
                <a:schemeClr val="accent3"/>
              </a:buClr>
              <a:buSzPts val="1200"/>
              <a:buFont typeface="Raleway"/>
              <a:buChar char="➔"/>
            </a:pPr>
            <a:r>
              <a:rPr b="1" lang="en" sz="1200">
                <a:solidFill>
                  <a:schemeClr val="accent3"/>
                </a:solidFill>
                <a:latin typeface="Raleway"/>
                <a:ea typeface="Raleway"/>
                <a:cs typeface="Raleway"/>
                <a:sym typeface="Raleway"/>
              </a:rPr>
              <a:t>Liam:</a:t>
            </a:r>
            <a:endParaRPr b="1" sz="1200">
              <a:solidFill>
                <a:schemeClr val="accent3"/>
              </a:solidFill>
              <a:latin typeface="Raleway"/>
              <a:ea typeface="Raleway"/>
              <a:cs typeface="Raleway"/>
              <a:sym typeface="Raleway"/>
            </a:endParaRPr>
          </a:p>
          <a:p>
            <a:pPr indent="-304800" lvl="0" marL="457200" rtl="0" algn="l">
              <a:spcBef>
                <a:spcPts val="1000"/>
              </a:spcBef>
              <a:spcAft>
                <a:spcPts val="1000"/>
              </a:spcAft>
              <a:buClr>
                <a:schemeClr val="accent3"/>
              </a:buClr>
              <a:buSzPts val="1200"/>
              <a:buFont typeface="Raleway"/>
              <a:buChar char="➔"/>
            </a:pPr>
            <a:r>
              <a:rPr lang="en" sz="1200">
                <a:latin typeface="Raleway"/>
                <a:ea typeface="Raleway"/>
                <a:cs typeface="Raleway"/>
                <a:sym typeface="Raleway"/>
              </a:rPr>
              <a:t>Will be modelling and texturing the items, furniture and various background pieces.</a:t>
            </a:r>
            <a:endParaRPr b="1" sz="1200">
              <a:solidFill>
                <a:schemeClr val="accent3"/>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305" name="Shape 305"/>
        <p:cNvGrpSpPr/>
        <p:nvPr/>
      </p:nvGrpSpPr>
      <p:grpSpPr>
        <a:xfrm>
          <a:off x="0" y="0"/>
          <a:ext cx="0" cy="0"/>
          <a:chOff x="0" y="0"/>
          <a:chExt cx="0" cy="0"/>
        </a:xfrm>
      </p:grpSpPr>
      <p:sp>
        <p:nvSpPr>
          <p:cNvPr id="306" name="Google Shape;306;p17"/>
          <p:cNvSpPr txBox="1"/>
          <p:nvPr>
            <p:ph type="title"/>
          </p:nvPr>
        </p:nvSpPr>
        <p:spPr>
          <a:xfrm>
            <a:off x="283100" y="1437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Reference: Environment</a:t>
            </a:r>
            <a:r>
              <a:rPr lang="en">
                <a:solidFill>
                  <a:schemeClr val="accent3"/>
                </a:solidFill>
              </a:rPr>
              <a:t> </a:t>
            </a:r>
            <a:endParaRPr>
              <a:solidFill>
                <a:schemeClr val="accent3"/>
              </a:solidFill>
            </a:endParaRPr>
          </a:p>
        </p:txBody>
      </p:sp>
      <p:grpSp>
        <p:nvGrpSpPr>
          <p:cNvPr id="307" name="Google Shape;307;p17"/>
          <p:cNvGrpSpPr/>
          <p:nvPr/>
        </p:nvGrpSpPr>
        <p:grpSpPr>
          <a:xfrm>
            <a:off x="8041809" y="116302"/>
            <a:ext cx="957596" cy="546990"/>
            <a:chOff x="205400" y="-7331524"/>
            <a:chExt cx="2212050" cy="2737689"/>
          </a:xfrm>
        </p:grpSpPr>
        <p:pic>
          <p:nvPicPr>
            <p:cNvPr id="308" name="Google Shape;308;p17"/>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309" name="Google Shape;309;p17"/>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310" name="Google Shape;310;p17"/>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311" name="Google Shape;311;p17"/>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id="312" name="Google Shape;312;p17"/>
          <p:cNvPicPr preferRelativeResize="0"/>
          <p:nvPr/>
        </p:nvPicPr>
        <p:blipFill>
          <a:blip r:embed="rId6">
            <a:alphaModFix/>
          </a:blip>
          <a:stretch>
            <a:fillRect/>
          </a:stretch>
        </p:blipFill>
        <p:spPr>
          <a:xfrm>
            <a:off x="283100" y="842175"/>
            <a:ext cx="2315848" cy="1195248"/>
          </a:xfrm>
          <a:prstGeom prst="rect">
            <a:avLst/>
          </a:prstGeom>
          <a:noFill/>
          <a:ln>
            <a:noFill/>
          </a:ln>
        </p:spPr>
      </p:pic>
      <p:pic>
        <p:nvPicPr>
          <p:cNvPr id="313" name="Google Shape;313;p17"/>
          <p:cNvPicPr preferRelativeResize="0"/>
          <p:nvPr/>
        </p:nvPicPr>
        <p:blipFill>
          <a:blip r:embed="rId7">
            <a:alphaModFix/>
          </a:blip>
          <a:stretch>
            <a:fillRect/>
          </a:stretch>
        </p:blipFill>
        <p:spPr>
          <a:xfrm>
            <a:off x="283100" y="2037425"/>
            <a:ext cx="2315842" cy="1195250"/>
          </a:xfrm>
          <a:prstGeom prst="rect">
            <a:avLst/>
          </a:prstGeom>
          <a:noFill/>
          <a:ln>
            <a:noFill/>
          </a:ln>
        </p:spPr>
      </p:pic>
      <p:pic>
        <p:nvPicPr>
          <p:cNvPr id="314" name="Google Shape;314;p17"/>
          <p:cNvPicPr preferRelativeResize="0"/>
          <p:nvPr/>
        </p:nvPicPr>
        <p:blipFill>
          <a:blip r:embed="rId8">
            <a:alphaModFix/>
          </a:blip>
          <a:stretch>
            <a:fillRect/>
          </a:stretch>
        </p:blipFill>
        <p:spPr>
          <a:xfrm>
            <a:off x="283100" y="3232675"/>
            <a:ext cx="2315851" cy="1302674"/>
          </a:xfrm>
          <a:prstGeom prst="rect">
            <a:avLst/>
          </a:prstGeom>
          <a:noFill/>
          <a:ln>
            <a:noFill/>
          </a:ln>
        </p:spPr>
      </p:pic>
      <p:sp>
        <p:nvSpPr>
          <p:cNvPr id="315" name="Google Shape;315;p17"/>
          <p:cNvSpPr txBox="1"/>
          <p:nvPr/>
        </p:nvSpPr>
        <p:spPr>
          <a:xfrm>
            <a:off x="2725850" y="842175"/>
            <a:ext cx="4390200" cy="395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Simple almost primitive shapes act as walls, relies on chromatic aberration, bloom, depth of field and an appealing UI to pull off simple art style. (Game is </a:t>
            </a:r>
            <a:r>
              <a:rPr i="1" lang="en">
                <a:solidFill>
                  <a:schemeClr val="lt1"/>
                </a:solidFill>
                <a:latin typeface="Maven Pro"/>
                <a:ea typeface="Maven Pro"/>
                <a:cs typeface="Maven Pro"/>
                <a:sym typeface="Maven Pro"/>
              </a:rPr>
              <a:t>Volume</a:t>
            </a:r>
            <a:r>
              <a:rPr lang="en">
                <a:solidFill>
                  <a:schemeClr val="lt1"/>
                </a:solidFill>
                <a:latin typeface="Maven Pro"/>
                <a:ea typeface="Maven Pro"/>
                <a:cs typeface="Maven Pro"/>
                <a:sym typeface="Maven Pro"/>
              </a:rPr>
              <a:t>)</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Transparent inner walls so player can see the interior of the environment while outer walls are opaque. Colour palette of </a:t>
            </a:r>
            <a:r>
              <a:rPr i="1" lang="en">
                <a:solidFill>
                  <a:schemeClr val="lt1"/>
                </a:solidFill>
                <a:latin typeface="Maven Pro"/>
                <a:ea typeface="Maven Pro"/>
                <a:cs typeface="Maven Pro"/>
                <a:sym typeface="Maven Pro"/>
              </a:rPr>
              <a:t>Invisible Inc. </a:t>
            </a:r>
            <a:r>
              <a:rPr lang="en">
                <a:solidFill>
                  <a:schemeClr val="lt1"/>
                </a:solidFill>
                <a:latin typeface="Maven Pro"/>
                <a:ea typeface="Maven Pro"/>
                <a:cs typeface="Maven Pro"/>
                <a:sym typeface="Maven Pro"/>
              </a:rPr>
              <a:t>is high contrast consisting of dull and dark colours and bright, almost neon colours. It also has an appealing UI.</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This is also </a:t>
            </a:r>
            <a:r>
              <a:rPr i="1" lang="en">
                <a:solidFill>
                  <a:schemeClr val="lt1"/>
                </a:solidFill>
                <a:latin typeface="Maven Pro"/>
                <a:ea typeface="Maven Pro"/>
                <a:cs typeface="Maven Pro"/>
                <a:sym typeface="Maven Pro"/>
              </a:rPr>
              <a:t>Volume</a:t>
            </a:r>
            <a:r>
              <a:rPr lang="en">
                <a:solidFill>
                  <a:schemeClr val="lt1"/>
                </a:solidFill>
                <a:latin typeface="Maven Pro"/>
                <a:ea typeface="Maven Pro"/>
                <a:cs typeface="Maven Pro"/>
                <a:sym typeface="Maven Pro"/>
              </a:rPr>
              <a:t> but on a different map. Different colours to differentiate between different levels would be easy for both artists to pull off as it only requires creating modular assets and little texturing.</a:t>
            </a:r>
            <a:endParaRPr>
              <a:solidFill>
                <a:schemeClr val="lt1"/>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319" name="Shape 319"/>
        <p:cNvGrpSpPr/>
        <p:nvPr/>
      </p:nvGrpSpPr>
      <p:grpSpPr>
        <a:xfrm>
          <a:off x="0" y="0"/>
          <a:ext cx="0" cy="0"/>
          <a:chOff x="0" y="0"/>
          <a:chExt cx="0" cy="0"/>
        </a:xfrm>
      </p:grpSpPr>
      <p:sp>
        <p:nvSpPr>
          <p:cNvPr id="320" name="Google Shape;320;p18"/>
          <p:cNvSpPr txBox="1"/>
          <p:nvPr>
            <p:ph type="title"/>
          </p:nvPr>
        </p:nvSpPr>
        <p:spPr>
          <a:xfrm>
            <a:off x="283100" y="1437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Reference: Environment</a:t>
            </a:r>
            <a:r>
              <a:rPr lang="en">
                <a:solidFill>
                  <a:schemeClr val="accent3"/>
                </a:solidFill>
              </a:rPr>
              <a:t> </a:t>
            </a:r>
            <a:endParaRPr>
              <a:solidFill>
                <a:schemeClr val="accent3"/>
              </a:solidFill>
            </a:endParaRPr>
          </a:p>
        </p:txBody>
      </p:sp>
      <p:grpSp>
        <p:nvGrpSpPr>
          <p:cNvPr id="321" name="Google Shape;321;p18"/>
          <p:cNvGrpSpPr/>
          <p:nvPr/>
        </p:nvGrpSpPr>
        <p:grpSpPr>
          <a:xfrm>
            <a:off x="8041809" y="116302"/>
            <a:ext cx="957596" cy="546990"/>
            <a:chOff x="205400" y="-7331524"/>
            <a:chExt cx="2212050" cy="2737689"/>
          </a:xfrm>
        </p:grpSpPr>
        <p:pic>
          <p:nvPicPr>
            <p:cNvPr id="322" name="Google Shape;322;p18"/>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323" name="Google Shape;323;p18"/>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324" name="Google Shape;324;p18"/>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325" name="Google Shape;325;p18"/>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id="326" name="Google Shape;326;p18"/>
          <p:cNvPicPr preferRelativeResize="0"/>
          <p:nvPr/>
        </p:nvPicPr>
        <p:blipFill>
          <a:blip r:embed="rId6">
            <a:alphaModFix/>
          </a:blip>
          <a:stretch>
            <a:fillRect/>
          </a:stretch>
        </p:blipFill>
        <p:spPr>
          <a:xfrm>
            <a:off x="283100" y="845900"/>
            <a:ext cx="2315851" cy="1187800"/>
          </a:xfrm>
          <a:prstGeom prst="rect">
            <a:avLst/>
          </a:prstGeom>
          <a:noFill/>
          <a:ln>
            <a:noFill/>
          </a:ln>
        </p:spPr>
      </p:pic>
      <p:pic>
        <p:nvPicPr>
          <p:cNvPr id="327" name="Google Shape;327;p18"/>
          <p:cNvPicPr preferRelativeResize="0"/>
          <p:nvPr/>
        </p:nvPicPr>
        <p:blipFill>
          <a:blip r:embed="rId7">
            <a:alphaModFix/>
          </a:blip>
          <a:stretch>
            <a:fillRect/>
          </a:stretch>
        </p:blipFill>
        <p:spPr>
          <a:xfrm>
            <a:off x="283100" y="2033700"/>
            <a:ext cx="2315850" cy="1362371"/>
          </a:xfrm>
          <a:prstGeom prst="rect">
            <a:avLst/>
          </a:prstGeom>
          <a:noFill/>
          <a:ln>
            <a:noFill/>
          </a:ln>
        </p:spPr>
      </p:pic>
      <p:pic>
        <p:nvPicPr>
          <p:cNvPr id="328" name="Google Shape;328;p18"/>
          <p:cNvPicPr preferRelativeResize="0"/>
          <p:nvPr/>
        </p:nvPicPr>
        <p:blipFill>
          <a:blip r:embed="rId8">
            <a:alphaModFix/>
          </a:blip>
          <a:stretch>
            <a:fillRect/>
          </a:stretch>
        </p:blipFill>
        <p:spPr>
          <a:xfrm>
            <a:off x="283100" y="3396075"/>
            <a:ext cx="2315850" cy="1362492"/>
          </a:xfrm>
          <a:prstGeom prst="rect">
            <a:avLst/>
          </a:prstGeom>
          <a:noFill/>
          <a:ln>
            <a:noFill/>
          </a:ln>
        </p:spPr>
      </p:pic>
      <p:sp>
        <p:nvSpPr>
          <p:cNvPr id="329" name="Google Shape;329;p18"/>
          <p:cNvSpPr txBox="1"/>
          <p:nvPr/>
        </p:nvSpPr>
        <p:spPr>
          <a:xfrm>
            <a:off x="2725850" y="842175"/>
            <a:ext cx="4390200" cy="395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The walls in </a:t>
            </a:r>
            <a:r>
              <a:rPr i="1" lang="en">
                <a:solidFill>
                  <a:schemeClr val="lt1"/>
                </a:solidFill>
                <a:latin typeface="Maven Pro"/>
                <a:ea typeface="Maven Pro"/>
                <a:cs typeface="Maven Pro"/>
                <a:sym typeface="Maven Pro"/>
              </a:rPr>
              <a:t>Volume</a:t>
            </a:r>
            <a:r>
              <a:rPr lang="en">
                <a:solidFill>
                  <a:schemeClr val="lt1"/>
                </a:solidFill>
                <a:latin typeface="Maven Pro"/>
                <a:ea typeface="Maven Pro"/>
                <a:cs typeface="Maven Pro"/>
                <a:sym typeface="Maven Pro"/>
              </a:rPr>
              <a:t> are brightly coloured so the player has a clear view of the layout and where they need to be going. Important objects are also highlighted in white. The colour palette is responsible for leading the player as the walls and map layout are simple.</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i="1" lang="en">
                <a:solidFill>
                  <a:schemeClr val="lt1"/>
                </a:solidFill>
                <a:latin typeface="Maven Pro"/>
                <a:ea typeface="Maven Pro"/>
                <a:cs typeface="Maven Pro"/>
                <a:sym typeface="Maven Pro"/>
              </a:rPr>
              <a:t>Warp</a:t>
            </a:r>
            <a:r>
              <a:rPr lang="en">
                <a:solidFill>
                  <a:schemeClr val="lt1"/>
                </a:solidFill>
                <a:latin typeface="Maven Pro"/>
                <a:ea typeface="Maven Pro"/>
                <a:cs typeface="Maven Pro"/>
                <a:sym typeface="Maven Pro"/>
              </a:rPr>
              <a:t> has a lot of assets that are reused in within the map. The map layout and way we want to create our map is kind of similar as well as it’s super modular. The art style is also a good choice of reference if we don’t want to go with the simpler style Volume has. The exterior of the map is also a good touch, we could repurpose the exterior environment to show the day/night cycle mechanic we have by having the outside become brighter as time goes on.</a:t>
            </a:r>
            <a:endParaRPr>
              <a:solidFill>
                <a:schemeClr val="lt1"/>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333" name="Shape 333"/>
        <p:cNvGrpSpPr/>
        <p:nvPr/>
      </p:nvGrpSpPr>
      <p:grpSpPr>
        <a:xfrm>
          <a:off x="0" y="0"/>
          <a:ext cx="0" cy="0"/>
          <a:chOff x="0" y="0"/>
          <a:chExt cx="0" cy="0"/>
        </a:xfrm>
      </p:grpSpPr>
      <p:sp>
        <p:nvSpPr>
          <p:cNvPr id="334" name="Google Shape;334;p19"/>
          <p:cNvSpPr txBox="1"/>
          <p:nvPr>
            <p:ph type="title"/>
          </p:nvPr>
        </p:nvSpPr>
        <p:spPr>
          <a:xfrm>
            <a:off x="283100" y="143700"/>
            <a:ext cx="86316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Elected Art Style</a:t>
            </a:r>
            <a:endParaRPr>
              <a:solidFill>
                <a:schemeClr val="accent3"/>
              </a:solidFill>
            </a:endParaRPr>
          </a:p>
        </p:txBody>
      </p:sp>
      <p:grpSp>
        <p:nvGrpSpPr>
          <p:cNvPr id="335" name="Google Shape;335;p19"/>
          <p:cNvGrpSpPr/>
          <p:nvPr/>
        </p:nvGrpSpPr>
        <p:grpSpPr>
          <a:xfrm>
            <a:off x="8041809" y="116302"/>
            <a:ext cx="957596" cy="546990"/>
            <a:chOff x="205400" y="-7331524"/>
            <a:chExt cx="2212050" cy="2737689"/>
          </a:xfrm>
        </p:grpSpPr>
        <p:pic>
          <p:nvPicPr>
            <p:cNvPr id="336" name="Google Shape;336;p19"/>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337" name="Google Shape;337;p19"/>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338" name="Google Shape;338;p19"/>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339" name="Google Shape;339;p19"/>
          <p:cNvPicPr preferRelativeResize="0"/>
          <p:nvPr/>
        </p:nvPicPr>
        <p:blipFill>
          <a:blip r:embed="rId5">
            <a:alphaModFix/>
          </a:blip>
          <a:stretch>
            <a:fillRect/>
          </a:stretch>
        </p:blipFill>
        <p:spPr>
          <a:xfrm>
            <a:off x="7861251" y="749175"/>
            <a:ext cx="535350" cy="540301"/>
          </a:xfrm>
          <a:prstGeom prst="rect">
            <a:avLst/>
          </a:prstGeom>
          <a:noFill/>
          <a:ln>
            <a:noFill/>
          </a:ln>
        </p:spPr>
      </p:pic>
      <p:sp>
        <p:nvSpPr>
          <p:cNvPr id="340" name="Google Shape;340;p19"/>
          <p:cNvSpPr txBox="1"/>
          <p:nvPr/>
        </p:nvSpPr>
        <p:spPr>
          <a:xfrm>
            <a:off x="3107850" y="842175"/>
            <a:ext cx="4390200" cy="1068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Maven Pro"/>
              <a:buChar char="●"/>
            </a:pPr>
            <a:r>
              <a:rPr i="1" lang="en" sz="1100">
                <a:solidFill>
                  <a:schemeClr val="lt1"/>
                </a:solidFill>
                <a:latin typeface="Maven Pro"/>
                <a:ea typeface="Maven Pro"/>
                <a:cs typeface="Maven Pro"/>
                <a:sym typeface="Maven Pro"/>
              </a:rPr>
              <a:t>Warp’s</a:t>
            </a:r>
            <a:r>
              <a:rPr lang="en" sz="1100">
                <a:solidFill>
                  <a:schemeClr val="lt1"/>
                </a:solidFill>
                <a:latin typeface="Maven Pro"/>
                <a:ea typeface="Maven Pro"/>
                <a:cs typeface="Maven Pro"/>
                <a:sym typeface="Maven Pro"/>
              </a:rPr>
              <a:t> art style was preferred by the team, and as the scope is to make one level it will be achievable. We will be creating the level with a stylised art style done in Substance Painter. We can add different elements from the other referenced games.</a:t>
            </a:r>
            <a:endParaRPr sz="1100">
              <a:solidFill>
                <a:schemeClr val="lt1"/>
              </a:solidFill>
              <a:latin typeface="Maven Pro"/>
              <a:ea typeface="Maven Pro"/>
              <a:cs typeface="Maven Pro"/>
              <a:sym typeface="Maven Pro"/>
            </a:endParaRPr>
          </a:p>
        </p:txBody>
      </p:sp>
      <p:pic>
        <p:nvPicPr>
          <p:cNvPr id="341" name="Google Shape;341;p19"/>
          <p:cNvPicPr preferRelativeResize="0"/>
          <p:nvPr/>
        </p:nvPicPr>
        <p:blipFill>
          <a:blip r:embed="rId6">
            <a:alphaModFix/>
          </a:blip>
          <a:stretch>
            <a:fillRect/>
          </a:stretch>
        </p:blipFill>
        <p:spPr>
          <a:xfrm>
            <a:off x="215475" y="902850"/>
            <a:ext cx="2892375" cy="1700400"/>
          </a:xfrm>
          <a:prstGeom prst="rect">
            <a:avLst/>
          </a:prstGeom>
          <a:noFill/>
          <a:ln>
            <a:noFill/>
          </a:ln>
        </p:spPr>
      </p:pic>
      <p:pic>
        <p:nvPicPr>
          <p:cNvPr id="342" name="Google Shape;342;p19"/>
          <p:cNvPicPr preferRelativeResize="0"/>
          <p:nvPr/>
        </p:nvPicPr>
        <p:blipFill>
          <a:blip r:embed="rId7">
            <a:alphaModFix/>
          </a:blip>
          <a:stretch>
            <a:fillRect/>
          </a:stretch>
        </p:blipFill>
        <p:spPr>
          <a:xfrm>
            <a:off x="215475" y="2928875"/>
            <a:ext cx="2890206" cy="1700399"/>
          </a:xfrm>
          <a:prstGeom prst="rect">
            <a:avLst/>
          </a:prstGeom>
          <a:noFill/>
          <a:ln>
            <a:noFill/>
          </a:ln>
        </p:spPr>
      </p:pic>
      <p:pic>
        <p:nvPicPr>
          <p:cNvPr id="343" name="Google Shape;343;p19"/>
          <p:cNvPicPr preferRelativeResize="0"/>
          <p:nvPr/>
        </p:nvPicPr>
        <p:blipFill>
          <a:blip r:embed="rId8">
            <a:alphaModFix/>
          </a:blip>
          <a:stretch>
            <a:fillRect/>
          </a:stretch>
        </p:blipFill>
        <p:spPr>
          <a:xfrm>
            <a:off x="3519475" y="1910250"/>
            <a:ext cx="4621236" cy="271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347" name="Shape 347"/>
        <p:cNvGrpSpPr/>
        <p:nvPr/>
      </p:nvGrpSpPr>
      <p:grpSpPr>
        <a:xfrm>
          <a:off x="0" y="0"/>
          <a:ext cx="0" cy="0"/>
          <a:chOff x="0" y="0"/>
          <a:chExt cx="0" cy="0"/>
        </a:xfrm>
      </p:grpSpPr>
      <p:sp>
        <p:nvSpPr>
          <p:cNvPr id="348" name="Google Shape;348;p20"/>
          <p:cNvSpPr txBox="1"/>
          <p:nvPr>
            <p:ph type="title"/>
          </p:nvPr>
        </p:nvSpPr>
        <p:spPr>
          <a:xfrm>
            <a:off x="283100" y="1437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Reference: Character</a:t>
            </a:r>
            <a:endParaRPr>
              <a:solidFill>
                <a:schemeClr val="accent3"/>
              </a:solidFill>
            </a:endParaRPr>
          </a:p>
        </p:txBody>
      </p:sp>
      <p:grpSp>
        <p:nvGrpSpPr>
          <p:cNvPr id="349" name="Google Shape;349;p20"/>
          <p:cNvGrpSpPr/>
          <p:nvPr/>
        </p:nvGrpSpPr>
        <p:grpSpPr>
          <a:xfrm>
            <a:off x="8041809" y="116302"/>
            <a:ext cx="957596" cy="546990"/>
            <a:chOff x="205400" y="-7331524"/>
            <a:chExt cx="2212050" cy="2737689"/>
          </a:xfrm>
        </p:grpSpPr>
        <p:pic>
          <p:nvPicPr>
            <p:cNvPr id="350" name="Google Shape;350;p20"/>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351" name="Google Shape;351;p20"/>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352" name="Google Shape;352;p20"/>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353" name="Google Shape;353;p20"/>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id="354" name="Google Shape;354;p20"/>
          <p:cNvPicPr preferRelativeResize="0"/>
          <p:nvPr/>
        </p:nvPicPr>
        <p:blipFill>
          <a:blip r:embed="rId6">
            <a:alphaModFix/>
          </a:blip>
          <a:stretch>
            <a:fillRect/>
          </a:stretch>
        </p:blipFill>
        <p:spPr>
          <a:xfrm>
            <a:off x="2717975" y="1008675"/>
            <a:ext cx="2261151" cy="2614900"/>
          </a:xfrm>
          <a:prstGeom prst="rect">
            <a:avLst/>
          </a:prstGeom>
          <a:noFill/>
          <a:ln>
            <a:noFill/>
          </a:ln>
        </p:spPr>
      </p:pic>
      <p:pic>
        <p:nvPicPr>
          <p:cNvPr id="355" name="Google Shape;355;p20"/>
          <p:cNvPicPr preferRelativeResize="0"/>
          <p:nvPr/>
        </p:nvPicPr>
        <p:blipFill>
          <a:blip r:embed="rId7">
            <a:alphaModFix/>
          </a:blip>
          <a:stretch>
            <a:fillRect/>
          </a:stretch>
        </p:blipFill>
        <p:spPr>
          <a:xfrm>
            <a:off x="458775" y="2823450"/>
            <a:ext cx="1963901" cy="1963901"/>
          </a:xfrm>
          <a:prstGeom prst="rect">
            <a:avLst/>
          </a:prstGeom>
          <a:noFill/>
          <a:ln>
            <a:noFill/>
          </a:ln>
        </p:spPr>
      </p:pic>
      <p:pic>
        <p:nvPicPr>
          <p:cNvPr id="356" name="Google Shape;356;p20"/>
          <p:cNvPicPr preferRelativeResize="0"/>
          <p:nvPr/>
        </p:nvPicPr>
        <p:blipFill>
          <a:blip r:embed="rId8">
            <a:alphaModFix/>
          </a:blip>
          <a:stretch>
            <a:fillRect/>
          </a:stretch>
        </p:blipFill>
        <p:spPr>
          <a:xfrm>
            <a:off x="739925" y="924027"/>
            <a:ext cx="1401600" cy="1760725"/>
          </a:xfrm>
          <a:prstGeom prst="rect">
            <a:avLst/>
          </a:prstGeom>
          <a:noFill/>
          <a:ln>
            <a:noFill/>
          </a:ln>
          <a:effectLst>
            <a:outerShdw blurRad="1228725" rotWithShape="0" algn="bl" dir="5400000" dist="19050">
              <a:srgbClr val="000000">
                <a:alpha val="0"/>
              </a:srgbClr>
            </a:outerShdw>
          </a:effectLst>
        </p:spPr>
      </p:pic>
      <p:pic>
        <p:nvPicPr>
          <p:cNvPr id="357" name="Google Shape;357;p20"/>
          <p:cNvPicPr preferRelativeResize="0"/>
          <p:nvPr/>
        </p:nvPicPr>
        <p:blipFill>
          <a:blip r:embed="rId9">
            <a:alphaModFix/>
          </a:blip>
          <a:stretch>
            <a:fillRect/>
          </a:stretch>
        </p:blipFill>
        <p:spPr>
          <a:xfrm>
            <a:off x="4728850" y="869775"/>
            <a:ext cx="3433649" cy="3054600"/>
          </a:xfrm>
          <a:prstGeom prst="rect">
            <a:avLst/>
          </a:prstGeom>
          <a:noFill/>
          <a:ln>
            <a:noFill/>
          </a:ln>
        </p:spPr>
      </p:pic>
      <p:sp>
        <p:nvSpPr>
          <p:cNvPr id="358" name="Google Shape;358;p20"/>
          <p:cNvSpPr txBox="1"/>
          <p:nvPr/>
        </p:nvSpPr>
        <p:spPr>
          <a:xfrm>
            <a:off x="2746400" y="3965500"/>
            <a:ext cx="3301200" cy="102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Stylised cat with short limbs, easier to rig and animate + would fit in with a stylised environment.</a:t>
            </a:r>
            <a:endParaRPr>
              <a:solidFill>
                <a:schemeClr val="lt1"/>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alpha val="76920"/>
          </a:srgbClr>
        </a:solidFill>
      </p:bgPr>
    </p:bg>
    <p:spTree>
      <p:nvGrpSpPr>
        <p:cNvPr id="362" name="Shape 362"/>
        <p:cNvGrpSpPr/>
        <p:nvPr/>
      </p:nvGrpSpPr>
      <p:grpSpPr>
        <a:xfrm>
          <a:off x="0" y="0"/>
          <a:ext cx="0" cy="0"/>
          <a:chOff x="0" y="0"/>
          <a:chExt cx="0" cy="0"/>
        </a:xfrm>
      </p:grpSpPr>
      <p:sp>
        <p:nvSpPr>
          <p:cNvPr id="363" name="Google Shape;363;p21"/>
          <p:cNvSpPr txBox="1"/>
          <p:nvPr>
            <p:ph type="title"/>
          </p:nvPr>
        </p:nvSpPr>
        <p:spPr>
          <a:xfrm>
            <a:off x="283100" y="143700"/>
            <a:ext cx="8631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accent3"/>
                </a:solidFill>
              </a:rPr>
              <a:t>Artist</a:t>
            </a:r>
            <a:r>
              <a:rPr lang="en">
                <a:solidFill>
                  <a:schemeClr val="accent3"/>
                </a:solidFill>
              </a:rPr>
              <a:t> Contributions </a:t>
            </a:r>
            <a:r>
              <a:rPr b="0" lang="en" sz="1800">
                <a:solidFill>
                  <a:schemeClr val="accent3"/>
                </a:solidFill>
              </a:rPr>
              <a:t>Concept Images: Environment</a:t>
            </a:r>
            <a:endParaRPr>
              <a:solidFill>
                <a:schemeClr val="accent3"/>
              </a:solidFill>
            </a:endParaRPr>
          </a:p>
        </p:txBody>
      </p:sp>
      <p:grpSp>
        <p:nvGrpSpPr>
          <p:cNvPr id="364" name="Google Shape;364;p21"/>
          <p:cNvGrpSpPr/>
          <p:nvPr/>
        </p:nvGrpSpPr>
        <p:grpSpPr>
          <a:xfrm>
            <a:off x="8041809" y="116302"/>
            <a:ext cx="957596" cy="546990"/>
            <a:chOff x="205400" y="-7331524"/>
            <a:chExt cx="2212050" cy="2737689"/>
          </a:xfrm>
        </p:grpSpPr>
        <p:pic>
          <p:nvPicPr>
            <p:cNvPr id="365" name="Google Shape;365;p21"/>
            <p:cNvPicPr preferRelativeResize="0"/>
            <p:nvPr/>
          </p:nvPicPr>
          <p:blipFill>
            <a:blip r:embed="rId3">
              <a:alphaModFix/>
            </a:blip>
            <a:stretch>
              <a:fillRect/>
            </a:stretch>
          </p:blipFill>
          <p:spPr>
            <a:xfrm>
              <a:off x="205400" y="-7098828"/>
              <a:ext cx="2212050" cy="2504994"/>
            </a:xfrm>
            <a:prstGeom prst="rect">
              <a:avLst/>
            </a:prstGeom>
            <a:noFill/>
            <a:ln>
              <a:noFill/>
            </a:ln>
          </p:spPr>
        </p:pic>
        <p:pic>
          <p:nvPicPr>
            <p:cNvPr descr="Piece of duct tape sticking a note to the slide" id="366" name="Google Shape;366;p21"/>
            <p:cNvPicPr preferRelativeResize="0"/>
            <p:nvPr/>
          </p:nvPicPr>
          <p:blipFill rotWithShape="1">
            <a:blip r:embed="rId4">
              <a:alphaModFix/>
            </a:blip>
            <a:srcRect b="10011" l="9244" r="2118" t="5926"/>
            <a:stretch/>
          </p:blipFill>
          <p:spPr>
            <a:xfrm rot="154849">
              <a:off x="773944" y="-7307704"/>
              <a:ext cx="1077292" cy="857517"/>
            </a:xfrm>
            <a:prstGeom prst="rect">
              <a:avLst/>
            </a:prstGeom>
            <a:noFill/>
            <a:ln>
              <a:noFill/>
            </a:ln>
          </p:spPr>
        </p:pic>
        <p:sp>
          <p:nvSpPr>
            <p:cNvPr id="367" name="Google Shape;367;p21"/>
            <p:cNvSpPr txBox="1"/>
            <p:nvPr/>
          </p:nvSpPr>
          <p:spPr>
            <a:xfrm>
              <a:off x="346896" y="-6848299"/>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2"/>
                </a:buClr>
                <a:buSzPts val="1100"/>
                <a:buFont typeface="Arial"/>
                <a:buNone/>
              </a:pPr>
              <a:r>
                <a:rPr b="1" lang="en">
                  <a:solidFill>
                    <a:schemeClr val="accent3"/>
                  </a:solidFill>
                  <a:latin typeface="Raleway"/>
                  <a:ea typeface="Raleway"/>
                  <a:cs typeface="Raleway"/>
                  <a:sym typeface="Raleway"/>
                </a:rPr>
                <a:t>Jayden</a:t>
              </a:r>
              <a:br>
                <a:rPr lang="en" sz="1200">
                  <a:solidFill>
                    <a:schemeClr val="dk2"/>
                  </a:solidFill>
                  <a:latin typeface="Raleway"/>
                  <a:ea typeface="Raleway"/>
                  <a:cs typeface="Raleway"/>
                  <a:sym typeface="Raleway"/>
                </a:rPr>
              </a:br>
              <a:endParaRPr b="1" sz="1200">
                <a:solidFill>
                  <a:schemeClr val="dk2"/>
                </a:solidFill>
                <a:latin typeface="Raleway"/>
                <a:ea typeface="Raleway"/>
                <a:cs typeface="Raleway"/>
                <a:sym typeface="Raleway"/>
              </a:endParaRPr>
            </a:p>
          </p:txBody>
        </p:sp>
      </p:grpSp>
      <p:pic>
        <p:nvPicPr>
          <p:cNvPr id="368" name="Google Shape;368;p21"/>
          <p:cNvPicPr preferRelativeResize="0"/>
          <p:nvPr/>
        </p:nvPicPr>
        <p:blipFill>
          <a:blip r:embed="rId5">
            <a:alphaModFix/>
          </a:blip>
          <a:stretch>
            <a:fillRect/>
          </a:stretch>
        </p:blipFill>
        <p:spPr>
          <a:xfrm>
            <a:off x="7861251" y="749175"/>
            <a:ext cx="535350" cy="540301"/>
          </a:xfrm>
          <a:prstGeom prst="rect">
            <a:avLst/>
          </a:prstGeom>
          <a:noFill/>
          <a:ln>
            <a:noFill/>
          </a:ln>
        </p:spPr>
      </p:pic>
      <p:pic>
        <p:nvPicPr>
          <p:cNvPr id="369" name="Google Shape;369;p21"/>
          <p:cNvPicPr preferRelativeResize="0"/>
          <p:nvPr/>
        </p:nvPicPr>
        <p:blipFill>
          <a:blip r:embed="rId6">
            <a:alphaModFix/>
          </a:blip>
          <a:stretch>
            <a:fillRect/>
          </a:stretch>
        </p:blipFill>
        <p:spPr>
          <a:xfrm>
            <a:off x="153200" y="522950"/>
            <a:ext cx="2793900" cy="2185986"/>
          </a:xfrm>
          <a:prstGeom prst="rect">
            <a:avLst/>
          </a:prstGeom>
          <a:noFill/>
          <a:ln>
            <a:noFill/>
          </a:ln>
        </p:spPr>
      </p:pic>
      <p:sp>
        <p:nvSpPr>
          <p:cNvPr id="370" name="Google Shape;370;p21"/>
          <p:cNvSpPr txBox="1"/>
          <p:nvPr/>
        </p:nvSpPr>
        <p:spPr>
          <a:xfrm>
            <a:off x="-102150" y="2133825"/>
            <a:ext cx="1327800" cy="5469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lt1"/>
              </a:buClr>
              <a:buSzPts val="800"/>
              <a:buChar char="●"/>
            </a:pPr>
            <a:r>
              <a:rPr lang="en" sz="800">
                <a:solidFill>
                  <a:schemeClr val="lt1"/>
                </a:solidFill>
              </a:rPr>
              <a:t>Layout concept + top down angle test.</a:t>
            </a:r>
            <a:endParaRPr sz="800">
              <a:solidFill>
                <a:schemeClr val="lt1"/>
              </a:solidFill>
            </a:endParaRPr>
          </a:p>
        </p:txBody>
      </p:sp>
      <p:pic>
        <p:nvPicPr>
          <p:cNvPr id="371" name="Google Shape;371;p21"/>
          <p:cNvPicPr preferRelativeResize="0"/>
          <p:nvPr/>
        </p:nvPicPr>
        <p:blipFill>
          <a:blip r:embed="rId7">
            <a:alphaModFix/>
          </a:blip>
          <a:stretch>
            <a:fillRect/>
          </a:stretch>
        </p:blipFill>
        <p:spPr>
          <a:xfrm>
            <a:off x="2397469" y="754096"/>
            <a:ext cx="3256731" cy="2005008"/>
          </a:xfrm>
          <a:prstGeom prst="rect">
            <a:avLst/>
          </a:prstGeom>
          <a:noFill/>
          <a:ln>
            <a:noFill/>
          </a:ln>
        </p:spPr>
      </p:pic>
      <p:sp>
        <p:nvSpPr>
          <p:cNvPr id="372" name="Google Shape;372;p21"/>
          <p:cNvSpPr txBox="1"/>
          <p:nvPr/>
        </p:nvSpPr>
        <p:spPr>
          <a:xfrm>
            <a:off x="4603625" y="802500"/>
            <a:ext cx="1517400" cy="6588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lt1"/>
              </a:buClr>
              <a:buSzPts val="800"/>
              <a:buFont typeface="Maven Pro"/>
              <a:buChar char="●"/>
            </a:pPr>
            <a:r>
              <a:rPr lang="en" sz="800">
                <a:solidFill>
                  <a:schemeClr val="lt1"/>
                </a:solidFill>
                <a:latin typeface="Maven Pro"/>
                <a:ea typeface="Maven Pro"/>
                <a:cs typeface="Maven Pro"/>
                <a:sym typeface="Maven Pro"/>
              </a:rPr>
              <a:t>Sample map render, concept of how rooms would work together + camera angle.</a:t>
            </a:r>
            <a:endParaRPr sz="800">
              <a:solidFill>
                <a:schemeClr val="lt1"/>
              </a:solidFill>
              <a:latin typeface="Maven Pro"/>
              <a:ea typeface="Maven Pro"/>
              <a:cs typeface="Maven Pro"/>
              <a:sym typeface="Maven Pro"/>
            </a:endParaRPr>
          </a:p>
        </p:txBody>
      </p:sp>
      <p:pic>
        <p:nvPicPr>
          <p:cNvPr id="373" name="Google Shape;373;p21"/>
          <p:cNvPicPr preferRelativeResize="0"/>
          <p:nvPr/>
        </p:nvPicPr>
        <p:blipFill>
          <a:blip r:embed="rId8">
            <a:alphaModFix/>
          </a:blip>
          <a:stretch>
            <a:fillRect/>
          </a:stretch>
        </p:blipFill>
        <p:spPr>
          <a:xfrm>
            <a:off x="3741100" y="2057425"/>
            <a:ext cx="5732827" cy="3224726"/>
          </a:xfrm>
          <a:prstGeom prst="rect">
            <a:avLst/>
          </a:prstGeom>
          <a:noFill/>
          <a:ln>
            <a:noFill/>
          </a:ln>
        </p:spPr>
      </p:pic>
      <p:sp>
        <p:nvSpPr>
          <p:cNvPr id="374" name="Google Shape;374;p21"/>
          <p:cNvSpPr txBox="1"/>
          <p:nvPr/>
        </p:nvSpPr>
        <p:spPr>
          <a:xfrm>
            <a:off x="3840200" y="2680725"/>
            <a:ext cx="1517400" cy="12663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lt1"/>
              </a:buClr>
              <a:buSzPts val="800"/>
              <a:buFont typeface="Maven Pro"/>
              <a:buChar char="●"/>
            </a:pPr>
            <a:r>
              <a:rPr lang="en" sz="800">
                <a:solidFill>
                  <a:schemeClr val="lt1"/>
                </a:solidFill>
                <a:latin typeface="Maven Pro"/>
                <a:ea typeface="Maven Pro"/>
                <a:cs typeface="Maven Pro"/>
                <a:sym typeface="Maven Pro"/>
              </a:rPr>
              <a:t>Transparent walls + the day night cycle mechanic showing. The transparent walls will be textured to have a gradient from opaque to transparent so the divide isn’t too harsh.</a:t>
            </a:r>
            <a:endParaRPr sz="800">
              <a:solidFill>
                <a:schemeClr val="lt1"/>
              </a:solidFill>
              <a:latin typeface="Maven Pro"/>
              <a:ea typeface="Maven Pro"/>
              <a:cs typeface="Maven Pro"/>
              <a:sym typeface="Maven Pro"/>
            </a:endParaRPr>
          </a:p>
        </p:txBody>
      </p:sp>
      <p:pic>
        <p:nvPicPr>
          <p:cNvPr id="375" name="Google Shape;375;p21"/>
          <p:cNvPicPr preferRelativeResize="0"/>
          <p:nvPr/>
        </p:nvPicPr>
        <p:blipFill>
          <a:blip r:embed="rId9">
            <a:alphaModFix/>
          </a:blip>
          <a:stretch>
            <a:fillRect/>
          </a:stretch>
        </p:blipFill>
        <p:spPr>
          <a:xfrm>
            <a:off x="196975" y="2680725"/>
            <a:ext cx="4518250" cy="2541526"/>
          </a:xfrm>
          <a:prstGeom prst="rect">
            <a:avLst/>
          </a:prstGeom>
          <a:noFill/>
          <a:ln>
            <a:noFill/>
          </a:ln>
        </p:spPr>
      </p:pic>
      <p:sp>
        <p:nvSpPr>
          <p:cNvPr id="376" name="Google Shape;376;p21"/>
          <p:cNvSpPr txBox="1"/>
          <p:nvPr/>
        </p:nvSpPr>
        <p:spPr>
          <a:xfrm>
            <a:off x="-102150" y="2855025"/>
            <a:ext cx="1517400" cy="12663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lt1"/>
              </a:buClr>
              <a:buSzPts val="800"/>
              <a:buFont typeface="Maven Pro"/>
              <a:buChar char="●"/>
            </a:pPr>
            <a:r>
              <a:rPr lang="en" sz="800">
                <a:solidFill>
                  <a:schemeClr val="lt1"/>
                </a:solidFill>
                <a:latin typeface="Maven Pro"/>
                <a:ea typeface="Maven Pro"/>
                <a:cs typeface="Maven Pro"/>
                <a:sym typeface="Maven Pro"/>
              </a:rPr>
              <a:t>Night time lighting alternate.</a:t>
            </a:r>
            <a:endParaRPr sz="800">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